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 id="257" r:id="rId3"/>
    <p:sldId id="262" r:id="rId4"/>
    <p:sldId id="260" r:id="rId5"/>
    <p:sldId id="263" r:id="rId6"/>
    <p:sldId id="259" r:id="rId7"/>
    <p:sldId id="264" r:id="rId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2" d="100"/>
          <a:sy n="82" d="100"/>
        </p:scale>
        <p:origin x="72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5D68001-5BF2-4CAF-A2F6-318B9990010E}" type="doc">
      <dgm:prSet loTypeId="urn:microsoft.com/office/officeart/2016/7/layout/RepeatingBendingProcessNew" loCatId="process" qsTypeId="urn:microsoft.com/office/officeart/2005/8/quickstyle/simple1" qsCatId="simple" csTypeId="urn:microsoft.com/office/officeart/2005/8/colors/colorful5" csCatId="colorful"/>
      <dgm:spPr/>
      <dgm:t>
        <a:bodyPr/>
        <a:lstStyle/>
        <a:p>
          <a:endParaRPr lang="en-US"/>
        </a:p>
      </dgm:t>
    </dgm:pt>
    <dgm:pt modelId="{85D29AD4-FD89-4CF9-A625-219FEB32CC66}">
      <dgm:prSet/>
      <dgm:spPr/>
      <dgm:t>
        <a:bodyPr/>
        <a:lstStyle/>
        <a:p>
          <a:r>
            <a:rPr lang="en-US"/>
            <a:t>The project aims to showcase the integration of an 8051 microcontroller with motors for robotic arm movements and Bluetooth communication for remote control.</a:t>
          </a:r>
        </a:p>
      </dgm:t>
    </dgm:pt>
    <dgm:pt modelId="{BFA96219-16A6-46DB-BE95-9C7AC0C4921F}" type="parTrans" cxnId="{DA485C3E-1214-4355-9E34-D4EA47FBD653}">
      <dgm:prSet/>
      <dgm:spPr/>
      <dgm:t>
        <a:bodyPr/>
        <a:lstStyle/>
        <a:p>
          <a:endParaRPr lang="en-US"/>
        </a:p>
      </dgm:t>
    </dgm:pt>
    <dgm:pt modelId="{2260FC1B-D14F-4046-B4FD-847BD1DBEA0D}" type="sibTrans" cxnId="{DA485C3E-1214-4355-9E34-D4EA47FBD653}">
      <dgm:prSet/>
      <dgm:spPr/>
      <dgm:t>
        <a:bodyPr/>
        <a:lstStyle/>
        <a:p>
          <a:endParaRPr lang="en-US"/>
        </a:p>
      </dgm:t>
    </dgm:pt>
    <dgm:pt modelId="{9485507D-5A18-4ED6-8CCB-D4C6E41E0907}">
      <dgm:prSet/>
      <dgm:spPr/>
      <dgm:t>
        <a:bodyPr/>
        <a:lstStyle/>
        <a:p>
          <a:r>
            <a:rPr lang="en-US"/>
            <a:t>It requires:</a:t>
          </a:r>
        </a:p>
      </dgm:t>
    </dgm:pt>
    <dgm:pt modelId="{133300E3-C2E2-42D8-B813-2BBC52FDE6E2}" type="parTrans" cxnId="{CF6889CD-7EA6-47A1-B98A-3A7A2D6F059C}">
      <dgm:prSet/>
      <dgm:spPr/>
      <dgm:t>
        <a:bodyPr/>
        <a:lstStyle/>
        <a:p>
          <a:endParaRPr lang="en-US"/>
        </a:p>
      </dgm:t>
    </dgm:pt>
    <dgm:pt modelId="{981A1205-482B-4854-BDF6-B4E6C4914966}" type="sibTrans" cxnId="{CF6889CD-7EA6-47A1-B98A-3A7A2D6F059C}">
      <dgm:prSet/>
      <dgm:spPr/>
      <dgm:t>
        <a:bodyPr/>
        <a:lstStyle/>
        <a:p>
          <a:endParaRPr lang="en-US"/>
        </a:p>
      </dgm:t>
    </dgm:pt>
    <dgm:pt modelId="{4189EDE6-7526-496C-AC66-52FC3BD86CEA}">
      <dgm:prSet/>
      <dgm:spPr/>
      <dgm:t>
        <a:bodyPr/>
        <a:lstStyle/>
        <a:p>
          <a:r>
            <a:rPr lang="en-US"/>
            <a:t>8051 Microcontroller: The central processing unit that controls the robotic arm's movements and functions.</a:t>
          </a:r>
        </a:p>
      </dgm:t>
    </dgm:pt>
    <dgm:pt modelId="{A6D67AEB-D39B-4F91-A8DE-1DD422E015A1}" type="parTrans" cxnId="{DF81D96E-6730-46BB-8105-194EB64030FC}">
      <dgm:prSet/>
      <dgm:spPr/>
      <dgm:t>
        <a:bodyPr/>
        <a:lstStyle/>
        <a:p>
          <a:endParaRPr lang="en-US"/>
        </a:p>
      </dgm:t>
    </dgm:pt>
    <dgm:pt modelId="{8ED0A318-F5C0-40FF-915D-93F45AB061BF}" type="sibTrans" cxnId="{DF81D96E-6730-46BB-8105-194EB64030FC}">
      <dgm:prSet/>
      <dgm:spPr/>
      <dgm:t>
        <a:bodyPr/>
        <a:lstStyle/>
        <a:p>
          <a:endParaRPr lang="en-US"/>
        </a:p>
      </dgm:t>
    </dgm:pt>
    <dgm:pt modelId="{86EE2A47-3750-477E-92F8-4B57CD6D7F98}">
      <dgm:prSet/>
      <dgm:spPr/>
      <dgm:t>
        <a:bodyPr/>
        <a:lstStyle/>
        <a:p>
          <a:r>
            <a:rPr lang="en-US"/>
            <a:t>Bluetooth Module (HC-05/HC-06): Enables wireless communication between the microcontroller and a Bluetooth-enabled device (e.g., smartphone, tablet, or computer).</a:t>
          </a:r>
        </a:p>
      </dgm:t>
    </dgm:pt>
    <dgm:pt modelId="{2B3C39AC-1BC8-4654-9408-383940ECBB5A}" type="parTrans" cxnId="{5D6CED0E-E4DF-4E60-A140-21BB36E61D50}">
      <dgm:prSet/>
      <dgm:spPr/>
      <dgm:t>
        <a:bodyPr/>
        <a:lstStyle/>
        <a:p>
          <a:endParaRPr lang="en-US"/>
        </a:p>
      </dgm:t>
    </dgm:pt>
    <dgm:pt modelId="{7E3EAC4A-45CF-406E-9819-C3A7F46F6080}" type="sibTrans" cxnId="{5D6CED0E-E4DF-4E60-A140-21BB36E61D50}">
      <dgm:prSet/>
      <dgm:spPr/>
      <dgm:t>
        <a:bodyPr/>
        <a:lstStyle/>
        <a:p>
          <a:endParaRPr lang="en-US"/>
        </a:p>
      </dgm:t>
    </dgm:pt>
    <dgm:pt modelId="{8C4AA655-FDAD-4B47-934B-FE1B92E0DADB}">
      <dgm:prSet/>
      <dgm:spPr/>
      <dgm:t>
        <a:bodyPr/>
        <a:lstStyle/>
        <a:p>
          <a:r>
            <a:rPr lang="en-US" dirty="0"/>
            <a:t>DC Motors or Servo Motors: To actuate the joints and movements of the robotic arm.</a:t>
          </a:r>
        </a:p>
      </dgm:t>
    </dgm:pt>
    <dgm:pt modelId="{517A0046-1E02-4A6F-BB28-467583759003}" type="parTrans" cxnId="{424CB8F0-CB30-4B85-BB66-A6403F72C2A3}">
      <dgm:prSet/>
      <dgm:spPr/>
      <dgm:t>
        <a:bodyPr/>
        <a:lstStyle/>
        <a:p>
          <a:endParaRPr lang="en-US"/>
        </a:p>
      </dgm:t>
    </dgm:pt>
    <dgm:pt modelId="{5A37C723-0E00-41F3-B560-CB09BE767508}" type="sibTrans" cxnId="{424CB8F0-CB30-4B85-BB66-A6403F72C2A3}">
      <dgm:prSet/>
      <dgm:spPr/>
      <dgm:t>
        <a:bodyPr/>
        <a:lstStyle/>
        <a:p>
          <a:endParaRPr lang="en-US"/>
        </a:p>
      </dgm:t>
    </dgm:pt>
    <dgm:pt modelId="{4CFF2AEB-74AF-45FD-B4E7-51178B6D5140}">
      <dgm:prSet/>
      <dgm:spPr/>
      <dgm:t>
        <a:bodyPr/>
        <a:lstStyle/>
        <a:p>
          <a:r>
            <a:rPr lang="en-US"/>
            <a:t>Power Supply: Provides the necessary power for the microcontroller, motors, and other electronic components.</a:t>
          </a:r>
        </a:p>
      </dgm:t>
    </dgm:pt>
    <dgm:pt modelId="{63B4D5BD-ED5C-4DAE-A8A4-BDE53E3BEDB1}" type="parTrans" cxnId="{AA3457C0-126D-4E5E-9F71-25087B81C392}">
      <dgm:prSet/>
      <dgm:spPr/>
      <dgm:t>
        <a:bodyPr/>
        <a:lstStyle/>
        <a:p>
          <a:endParaRPr lang="en-US"/>
        </a:p>
      </dgm:t>
    </dgm:pt>
    <dgm:pt modelId="{0DD5BECA-5700-49EE-BC1F-96B75B371511}" type="sibTrans" cxnId="{AA3457C0-126D-4E5E-9F71-25087B81C392}">
      <dgm:prSet/>
      <dgm:spPr/>
      <dgm:t>
        <a:bodyPr/>
        <a:lstStyle/>
        <a:p>
          <a:endParaRPr lang="en-US"/>
        </a:p>
      </dgm:t>
    </dgm:pt>
    <dgm:pt modelId="{E72B05E8-10FB-4351-B8A4-1B3079B952B0}">
      <dgm:prSet/>
      <dgm:spPr/>
      <dgm:t>
        <a:bodyPr/>
        <a:lstStyle/>
        <a:p>
          <a:r>
            <a:rPr lang="en-US"/>
            <a:t>Mechanical Structure: The physical framework of the robotic arm, including joints and links, designed to mimic human arm movements.</a:t>
          </a:r>
        </a:p>
      </dgm:t>
    </dgm:pt>
    <dgm:pt modelId="{BD4D0697-FAE6-40F3-9E9A-91DFEC0350AC}" type="parTrans" cxnId="{6FFEC958-7636-4409-B5A2-B20303D299EC}">
      <dgm:prSet/>
      <dgm:spPr/>
      <dgm:t>
        <a:bodyPr/>
        <a:lstStyle/>
        <a:p>
          <a:endParaRPr lang="en-US"/>
        </a:p>
      </dgm:t>
    </dgm:pt>
    <dgm:pt modelId="{FC663C03-1726-4EDF-8A6F-5DB4B37E44AC}" type="sibTrans" cxnId="{6FFEC958-7636-4409-B5A2-B20303D299EC}">
      <dgm:prSet/>
      <dgm:spPr/>
      <dgm:t>
        <a:bodyPr/>
        <a:lstStyle/>
        <a:p>
          <a:endParaRPr lang="en-US"/>
        </a:p>
      </dgm:t>
    </dgm:pt>
    <dgm:pt modelId="{03EEA68A-0BCF-43A2-8EA6-C514910E01F9}">
      <dgm:prSet/>
      <dgm:spPr/>
      <dgm:t>
        <a:bodyPr/>
        <a:lstStyle/>
        <a:p>
          <a:r>
            <a:rPr lang="en-US"/>
            <a:t>Motor Drivers: Circuits or modules to control the speed and direction of the motors.</a:t>
          </a:r>
        </a:p>
      </dgm:t>
    </dgm:pt>
    <dgm:pt modelId="{F1008AE0-EEA8-41C5-AC5F-A8BDF5820218}" type="parTrans" cxnId="{F42B9901-A366-4B8F-8765-4C39268C2DCF}">
      <dgm:prSet/>
      <dgm:spPr/>
      <dgm:t>
        <a:bodyPr/>
        <a:lstStyle/>
        <a:p>
          <a:endParaRPr lang="en-US"/>
        </a:p>
      </dgm:t>
    </dgm:pt>
    <dgm:pt modelId="{992C94E3-352B-4CDB-8964-6BBE465A96B6}" type="sibTrans" cxnId="{F42B9901-A366-4B8F-8765-4C39268C2DCF}">
      <dgm:prSet/>
      <dgm:spPr/>
      <dgm:t>
        <a:bodyPr/>
        <a:lstStyle/>
        <a:p>
          <a:endParaRPr lang="en-US"/>
        </a:p>
      </dgm:t>
    </dgm:pt>
    <dgm:pt modelId="{267401C5-0AB6-445E-BDC6-EFA224BAAB9E}">
      <dgm:prSet/>
      <dgm:spPr/>
      <dgm:t>
        <a:bodyPr/>
        <a:lstStyle/>
        <a:p>
          <a:r>
            <a:rPr lang="en-US"/>
            <a:t>Control Interface (Android App): An application on a Bluetooth-enabled device to send control signals to the robotic arm.</a:t>
          </a:r>
        </a:p>
      </dgm:t>
    </dgm:pt>
    <dgm:pt modelId="{75126E91-5EC7-4B52-92AE-448765078478}" type="parTrans" cxnId="{6FC602FB-9E66-4F6F-A0D3-31D8B617FDFD}">
      <dgm:prSet/>
      <dgm:spPr/>
      <dgm:t>
        <a:bodyPr/>
        <a:lstStyle/>
        <a:p>
          <a:endParaRPr lang="en-US"/>
        </a:p>
      </dgm:t>
    </dgm:pt>
    <dgm:pt modelId="{6D0D178D-617D-4BFA-ABA8-E7835DDC068F}" type="sibTrans" cxnId="{6FC602FB-9E66-4F6F-A0D3-31D8B617FDFD}">
      <dgm:prSet/>
      <dgm:spPr/>
      <dgm:t>
        <a:bodyPr/>
        <a:lstStyle/>
        <a:p>
          <a:endParaRPr lang="en-US"/>
        </a:p>
      </dgm:t>
    </dgm:pt>
    <dgm:pt modelId="{AF7449C1-1E97-4532-B171-77215933087D}" type="pres">
      <dgm:prSet presAssocID="{F5D68001-5BF2-4CAF-A2F6-318B9990010E}" presName="Name0" presStyleCnt="0">
        <dgm:presLayoutVars>
          <dgm:dir/>
          <dgm:resizeHandles val="exact"/>
        </dgm:presLayoutVars>
      </dgm:prSet>
      <dgm:spPr/>
    </dgm:pt>
    <dgm:pt modelId="{E2CA479F-07CC-4730-89DB-0DA0D12A135A}" type="pres">
      <dgm:prSet presAssocID="{85D29AD4-FD89-4CF9-A625-219FEB32CC66}" presName="node" presStyleLbl="node1" presStyleIdx="0" presStyleCnt="9">
        <dgm:presLayoutVars>
          <dgm:bulletEnabled val="1"/>
        </dgm:presLayoutVars>
      </dgm:prSet>
      <dgm:spPr/>
    </dgm:pt>
    <dgm:pt modelId="{449DD332-34C6-4E54-BC22-9FEE0D1B021D}" type="pres">
      <dgm:prSet presAssocID="{2260FC1B-D14F-4046-B4FD-847BD1DBEA0D}" presName="sibTrans" presStyleLbl="sibTrans1D1" presStyleIdx="0" presStyleCnt="8"/>
      <dgm:spPr/>
    </dgm:pt>
    <dgm:pt modelId="{6CE8B3A2-02D3-4928-8123-C29BC766EDD3}" type="pres">
      <dgm:prSet presAssocID="{2260FC1B-D14F-4046-B4FD-847BD1DBEA0D}" presName="connectorText" presStyleLbl="sibTrans1D1" presStyleIdx="0" presStyleCnt="8"/>
      <dgm:spPr/>
    </dgm:pt>
    <dgm:pt modelId="{3BEDB89F-D6E5-40D6-8EA1-4AD533566AD9}" type="pres">
      <dgm:prSet presAssocID="{9485507D-5A18-4ED6-8CCB-D4C6E41E0907}" presName="node" presStyleLbl="node1" presStyleIdx="1" presStyleCnt="9">
        <dgm:presLayoutVars>
          <dgm:bulletEnabled val="1"/>
        </dgm:presLayoutVars>
      </dgm:prSet>
      <dgm:spPr/>
    </dgm:pt>
    <dgm:pt modelId="{7CE557A1-EA1A-4862-8AE9-11FAF34DD466}" type="pres">
      <dgm:prSet presAssocID="{981A1205-482B-4854-BDF6-B4E6C4914966}" presName="sibTrans" presStyleLbl="sibTrans1D1" presStyleIdx="1" presStyleCnt="8"/>
      <dgm:spPr/>
    </dgm:pt>
    <dgm:pt modelId="{E3A17CA4-F47F-422C-963A-4A9F67953391}" type="pres">
      <dgm:prSet presAssocID="{981A1205-482B-4854-BDF6-B4E6C4914966}" presName="connectorText" presStyleLbl="sibTrans1D1" presStyleIdx="1" presStyleCnt="8"/>
      <dgm:spPr/>
    </dgm:pt>
    <dgm:pt modelId="{46912CEA-FECF-4685-A336-A50F30E2CDBA}" type="pres">
      <dgm:prSet presAssocID="{4189EDE6-7526-496C-AC66-52FC3BD86CEA}" presName="node" presStyleLbl="node1" presStyleIdx="2" presStyleCnt="9">
        <dgm:presLayoutVars>
          <dgm:bulletEnabled val="1"/>
        </dgm:presLayoutVars>
      </dgm:prSet>
      <dgm:spPr/>
    </dgm:pt>
    <dgm:pt modelId="{A4A39E96-F6E4-49DB-B21F-4C078580ACF7}" type="pres">
      <dgm:prSet presAssocID="{8ED0A318-F5C0-40FF-915D-93F45AB061BF}" presName="sibTrans" presStyleLbl="sibTrans1D1" presStyleIdx="2" presStyleCnt="8"/>
      <dgm:spPr/>
    </dgm:pt>
    <dgm:pt modelId="{01BC7E83-8C0C-4210-B47E-6761DF1DD2E2}" type="pres">
      <dgm:prSet presAssocID="{8ED0A318-F5C0-40FF-915D-93F45AB061BF}" presName="connectorText" presStyleLbl="sibTrans1D1" presStyleIdx="2" presStyleCnt="8"/>
      <dgm:spPr/>
    </dgm:pt>
    <dgm:pt modelId="{C0274CCA-CDF0-4B18-87DB-B2362724DDBA}" type="pres">
      <dgm:prSet presAssocID="{86EE2A47-3750-477E-92F8-4B57CD6D7F98}" presName="node" presStyleLbl="node1" presStyleIdx="3" presStyleCnt="9">
        <dgm:presLayoutVars>
          <dgm:bulletEnabled val="1"/>
        </dgm:presLayoutVars>
      </dgm:prSet>
      <dgm:spPr/>
    </dgm:pt>
    <dgm:pt modelId="{FD274C97-8C34-4303-A76A-4F1F4C7895CF}" type="pres">
      <dgm:prSet presAssocID="{7E3EAC4A-45CF-406E-9819-C3A7F46F6080}" presName="sibTrans" presStyleLbl="sibTrans1D1" presStyleIdx="3" presStyleCnt="8"/>
      <dgm:spPr/>
    </dgm:pt>
    <dgm:pt modelId="{8F42932A-C7BD-45C7-8FC2-3121BE814DCA}" type="pres">
      <dgm:prSet presAssocID="{7E3EAC4A-45CF-406E-9819-C3A7F46F6080}" presName="connectorText" presStyleLbl="sibTrans1D1" presStyleIdx="3" presStyleCnt="8"/>
      <dgm:spPr/>
    </dgm:pt>
    <dgm:pt modelId="{329BEB47-86B5-4438-975F-889391567A74}" type="pres">
      <dgm:prSet presAssocID="{8C4AA655-FDAD-4B47-934B-FE1B92E0DADB}" presName="node" presStyleLbl="node1" presStyleIdx="4" presStyleCnt="9">
        <dgm:presLayoutVars>
          <dgm:bulletEnabled val="1"/>
        </dgm:presLayoutVars>
      </dgm:prSet>
      <dgm:spPr/>
    </dgm:pt>
    <dgm:pt modelId="{6F60E464-3F46-415F-88BA-038715097A52}" type="pres">
      <dgm:prSet presAssocID="{5A37C723-0E00-41F3-B560-CB09BE767508}" presName="sibTrans" presStyleLbl="sibTrans1D1" presStyleIdx="4" presStyleCnt="8"/>
      <dgm:spPr/>
    </dgm:pt>
    <dgm:pt modelId="{3BEAF3EA-F7D2-4FDA-A65D-F924AA9E8397}" type="pres">
      <dgm:prSet presAssocID="{5A37C723-0E00-41F3-B560-CB09BE767508}" presName="connectorText" presStyleLbl="sibTrans1D1" presStyleIdx="4" presStyleCnt="8"/>
      <dgm:spPr/>
    </dgm:pt>
    <dgm:pt modelId="{954FBAB1-4374-43C9-8E79-906756424559}" type="pres">
      <dgm:prSet presAssocID="{4CFF2AEB-74AF-45FD-B4E7-51178B6D5140}" presName="node" presStyleLbl="node1" presStyleIdx="5" presStyleCnt="9">
        <dgm:presLayoutVars>
          <dgm:bulletEnabled val="1"/>
        </dgm:presLayoutVars>
      </dgm:prSet>
      <dgm:spPr/>
    </dgm:pt>
    <dgm:pt modelId="{D0A52C0B-D8D2-4908-B8BE-48C0EE0B2EC7}" type="pres">
      <dgm:prSet presAssocID="{0DD5BECA-5700-49EE-BC1F-96B75B371511}" presName="sibTrans" presStyleLbl="sibTrans1D1" presStyleIdx="5" presStyleCnt="8"/>
      <dgm:spPr/>
    </dgm:pt>
    <dgm:pt modelId="{3DB75AAE-68D0-41D8-A808-63D49D924777}" type="pres">
      <dgm:prSet presAssocID="{0DD5BECA-5700-49EE-BC1F-96B75B371511}" presName="connectorText" presStyleLbl="sibTrans1D1" presStyleIdx="5" presStyleCnt="8"/>
      <dgm:spPr/>
    </dgm:pt>
    <dgm:pt modelId="{23E7F3B0-CBEE-40C5-9B46-A0F7629D6B66}" type="pres">
      <dgm:prSet presAssocID="{E72B05E8-10FB-4351-B8A4-1B3079B952B0}" presName="node" presStyleLbl="node1" presStyleIdx="6" presStyleCnt="9">
        <dgm:presLayoutVars>
          <dgm:bulletEnabled val="1"/>
        </dgm:presLayoutVars>
      </dgm:prSet>
      <dgm:spPr/>
    </dgm:pt>
    <dgm:pt modelId="{FAA54437-764B-4DE6-84A9-B5DBF08F3E97}" type="pres">
      <dgm:prSet presAssocID="{FC663C03-1726-4EDF-8A6F-5DB4B37E44AC}" presName="sibTrans" presStyleLbl="sibTrans1D1" presStyleIdx="6" presStyleCnt="8"/>
      <dgm:spPr/>
    </dgm:pt>
    <dgm:pt modelId="{9501AA8F-549E-49D2-98A7-3A92BB7DAE00}" type="pres">
      <dgm:prSet presAssocID="{FC663C03-1726-4EDF-8A6F-5DB4B37E44AC}" presName="connectorText" presStyleLbl="sibTrans1D1" presStyleIdx="6" presStyleCnt="8"/>
      <dgm:spPr/>
    </dgm:pt>
    <dgm:pt modelId="{315E2C1C-26C5-4081-8771-0F9961D05E36}" type="pres">
      <dgm:prSet presAssocID="{03EEA68A-0BCF-43A2-8EA6-C514910E01F9}" presName="node" presStyleLbl="node1" presStyleIdx="7" presStyleCnt="9">
        <dgm:presLayoutVars>
          <dgm:bulletEnabled val="1"/>
        </dgm:presLayoutVars>
      </dgm:prSet>
      <dgm:spPr/>
    </dgm:pt>
    <dgm:pt modelId="{75D56935-40E1-4C84-8672-FB4A75701C2B}" type="pres">
      <dgm:prSet presAssocID="{992C94E3-352B-4CDB-8964-6BBE465A96B6}" presName="sibTrans" presStyleLbl="sibTrans1D1" presStyleIdx="7" presStyleCnt="8"/>
      <dgm:spPr/>
    </dgm:pt>
    <dgm:pt modelId="{1F81C066-694D-4022-8EEA-43B46E5BB9FB}" type="pres">
      <dgm:prSet presAssocID="{992C94E3-352B-4CDB-8964-6BBE465A96B6}" presName="connectorText" presStyleLbl="sibTrans1D1" presStyleIdx="7" presStyleCnt="8"/>
      <dgm:spPr/>
    </dgm:pt>
    <dgm:pt modelId="{A940EE40-92D7-4D83-A815-1D2FB14082A5}" type="pres">
      <dgm:prSet presAssocID="{267401C5-0AB6-445E-BDC6-EFA224BAAB9E}" presName="node" presStyleLbl="node1" presStyleIdx="8" presStyleCnt="9">
        <dgm:presLayoutVars>
          <dgm:bulletEnabled val="1"/>
        </dgm:presLayoutVars>
      </dgm:prSet>
      <dgm:spPr/>
    </dgm:pt>
  </dgm:ptLst>
  <dgm:cxnLst>
    <dgm:cxn modelId="{93073600-2141-4B96-8AD4-0ED67F40479C}" type="presOf" srcId="{4CFF2AEB-74AF-45FD-B4E7-51178B6D5140}" destId="{954FBAB1-4374-43C9-8E79-906756424559}" srcOrd="0" destOrd="0" presId="urn:microsoft.com/office/officeart/2016/7/layout/RepeatingBendingProcessNew"/>
    <dgm:cxn modelId="{F42B9901-A366-4B8F-8765-4C39268C2DCF}" srcId="{F5D68001-5BF2-4CAF-A2F6-318B9990010E}" destId="{03EEA68A-0BCF-43A2-8EA6-C514910E01F9}" srcOrd="7" destOrd="0" parTransId="{F1008AE0-EEA8-41C5-AC5F-A8BDF5820218}" sibTransId="{992C94E3-352B-4CDB-8964-6BBE465A96B6}"/>
    <dgm:cxn modelId="{CBA58A04-585E-41BA-8BB3-820BD314A7B0}" type="presOf" srcId="{0DD5BECA-5700-49EE-BC1F-96B75B371511}" destId="{3DB75AAE-68D0-41D8-A808-63D49D924777}" srcOrd="1" destOrd="0" presId="urn:microsoft.com/office/officeart/2016/7/layout/RepeatingBendingProcessNew"/>
    <dgm:cxn modelId="{BC74A20A-8DA1-49E8-8651-C8666F95D0E4}" type="presOf" srcId="{5A37C723-0E00-41F3-B560-CB09BE767508}" destId="{6F60E464-3F46-415F-88BA-038715097A52}" srcOrd="0" destOrd="0" presId="urn:microsoft.com/office/officeart/2016/7/layout/RepeatingBendingProcessNew"/>
    <dgm:cxn modelId="{5539810D-C4D7-403B-8370-8E1F513662EA}" type="presOf" srcId="{992C94E3-352B-4CDB-8964-6BBE465A96B6}" destId="{75D56935-40E1-4C84-8672-FB4A75701C2B}" srcOrd="0" destOrd="0" presId="urn:microsoft.com/office/officeart/2016/7/layout/RepeatingBendingProcessNew"/>
    <dgm:cxn modelId="{99D8AC0D-F794-4E98-8A4D-24A9E3BC5AD1}" type="presOf" srcId="{FC663C03-1726-4EDF-8A6F-5DB4B37E44AC}" destId="{9501AA8F-549E-49D2-98A7-3A92BB7DAE00}" srcOrd="1" destOrd="0" presId="urn:microsoft.com/office/officeart/2016/7/layout/RepeatingBendingProcessNew"/>
    <dgm:cxn modelId="{5D6CED0E-E4DF-4E60-A140-21BB36E61D50}" srcId="{F5D68001-5BF2-4CAF-A2F6-318B9990010E}" destId="{86EE2A47-3750-477E-92F8-4B57CD6D7F98}" srcOrd="3" destOrd="0" parTransId="{2B3C39AC-1BC8-4654-9408-383940ECBB5A}" sibTransId="{7E3EAC4A-45CF-406E-9819-C3A7F46F6080}"/>
    <dgm:cxn modelId="{8B445E10-61A9-49DB-B17B-6931014F1680}" type="presOf" srcId="{03EEA68A-0BCF-43A2-8EA6-C514910E01F9}" destId="{315E2C1C-26C5-4081-8771-0F9961D05E36}" srcOrd="0" destOrd="0" presId="urn:microsoft.com/office/officeart/2016/7/layout/RepeatingBendingProcessNew"/>
    <dgm:cxn modelId="{FE3A8E16-E399-458D-94BA-853E51582652}" type="presOf" srcId="{8ED0A318-F5C0-40FF-915D-93F45AB061BF}" destId="{A4A39E96-F6E4-49DB-B21F-4C078580ACF7}" srcOrd="0" destOrd="0" presId="urn:microsoft.com/office/officeart/2016/7/layout/RepeatingBendingProcessNew"/>
    <dgm:cxn modelId="{B8504C24-5671-431E-98DA-411E9817286B}" type="presOf" srcId="{85D29AD4-FD89-4CF9-A625-219FEB32CC66}" destId="{E2CA479F-07CC-4730-89DB-0DA0D12A135A}" srcOrd="0" destOrd="0" presId="urn:microsoft.com/office/officeart/2016/7/layout/RepeatingBendingProcessNew"/>
    <dgm:cxn modelId="{E40D0F34-87EC-4504-B035-965461C8D539}" type="presOf" srcId="{86EE2A47-3750-477E-92F8-4B57CD6D7F98}" destId="{C0274CCA-CDF0-4B18-87DB-B2362724DDBA}" srcOrd="0" destOrd="0" presId="urn:microsoft.com/office/officeart/2016/7/layout/RepeatingBendingProcessNew"/>
    <dgm:cxn modelId="{DA485C3E-1214-4355-9E34-D4EA47FBD653}" srcId="{F5D68001-5BF2-4CAF-A2F6-318B9990010E}" destId="{85D29AD4-FD89-4CF9-A625-219FEB32CC66}" srcOrd="0" destOrd="0" parTransId="{BFA96219-16A6-46DB-BE95-9C7AC0C4921F}" sibTransId="{2260FC1B-D14F-4046-B4FD-847BD1DBEA0D}"/>
    <dgm:cxn modelId="{25C8D75B-0854-408B-9395-7F84F9863173}" type="presOf" srcId="{5A37C723-0E00-41F3-B560-CB09BE767508}" destId="{3BEAF3EA-F7D2-4FDA-A65D-F924AA9E8397}" srcOrd="1" destOrd="0" presId="urn:microsoft.com/office/officeart/2016/7/layout/RepeatingBendingProcessNew"/>
    <dgm:cxn modelId="{B4B2EF46-C5C4-4C9D-B786-54B4F014529B}" type="presOf" srcId="{7E3EAC4A-45CF-406E-9819-C3A7F46F6080}" destId="{FD274C97-8C34-4303-A76A-4F1F4C7895CF}" srcOrd="0" destOrd="0" presId="urn:microsoft.com/office/officeart/2016/7/layout/RepeatingBendingProcessNew"/>
    <dgm:cxn modelId="{276B2F47-F0ED-47C5-ABD8-6E85B7325AC8}" type="presOf" srcId="{E72B05E8-10FB-4351-B8A4-1B3079B952B0}" destId="{23E7F3B0-CBEE-40C5-9B46-A0F7629D6B66}" srcOrd="0" destOrd="0" presId="urn:microsoft.com/office/officeart/2016/7/layout/RepeatingBendingProcessNew"/>
    <dgm:cxn modelId="{18E1C049-236D-4A7E-AADD-987513C5D1FE}" type="presOf" srcId="{8ED0A318-F5C0-40FF-915D-93F45AB061BF}" destId="{01BC7E83-8C0C-4210-B47E-6761DF1DD2E2}" srcOrd="1" destOrd="0" presId="urn:microsoft.com/office/officeart/2016/7/layout/RepeatingBendingProcessNew"/>
    <dgm:cxn modelId="{D232CD4A-78E4-47C5-A9AC-0C8475DD5561}" type="presOf" srcId="{8C4AA655-FDAD-4B47-934B-FE1B92E0DADB}" destId="{329BEB47-86B5-4438-975F-889391567A74}" srcOrd="0" destOrd="0" presId="urn:microsoft.com/office/officeart/2016/7/layout/RepeatingBendingProcessNew"/>
    <dgm:cxn modelId="{F9B5F16C-CC78-42E1-8282-F8A5C7746588}" type="presOf" srcId="{992C94E3-352B-4CDB-8964-6BBE465A96B6}" destId="{1F81C066-694D-4022-8EEA-43B46E5BB9FB}" srcOrd="1" destOrd="0" presId="urn:microsoft.com/office/officeart/2016/7/layout/RepeatingBendingProcessNew"/>
    <dgm:cxn modelId="{DF81D96E-6730-46BB-8105-194EB64030FC}" srcId="{F5D68001-5BF2-4CAF-A2F6-318B9990010E}" destId="{4189EDE6-7526-496C-AC66-52FC3BD86CEA}" srcOrd="2" destOrd="0" parTransId="{A6D67AEB-D39B-4F91-A8DE-1DD422E015A1}" sibTransId="{8ED0A318-F5C0-40FF-915D-93F45AB061BF}"/>
    <dgm:cxn modelId="{6FFEC958-7636-4409-B5A2-B20303D299EC}" srcId="{F5D68001-5BF2-4CAF-A2F6-318B9990010E}" destId="{E72B05E8-10FB-4351-B8A4-1B3079B952B0}" srcOrd="6" destOrd="0" parTransId="{BD4D0697-FAE6-40F3-9E9A-91DFEC0350AC}" sibTransId="{FC663C03-1726-4EDF-8A6F-5DB4B37E44AC}"/>
    <dgm:cxn modelId="{1AC2B87F-B377-47D6-A891-C7CEA129B6C7}" type="presOf" srcId="{267401C5-0AB6-445E-BDC6-EFA224BAAB9E}" destId="{A940EE40-92D7-4D83-A815-1D2FB14082A5}" srcOrd="0" destOrd="0" presId="urn:microsoft.com/office/officeart/2016/7/layout/RepeatingBendingProcessNew"/>
    <dgm:cxn modelId="{52F56A82-BAE7-40D9-9454-6DF9D0DB05BF}" type="presOf" srcId="{2260FC1B-D14F-4046-B4FD-847BD1DBEA0D}" destId="{6CE8B3A2-02D3-4928-8123-C29BC766EDD3}" srcOrd="1" destOrd="0" presId="urn:microsoft.com/office/officeart/2016/7/layout/RepeatingBendingProcessNew"/>
    <dgm:cxn modelId="{6A4D9189-ADC8-4A80-BE67-7382BD7B252F}" type="presOf" srcId="{981A1205-482B-4854-BDF6-B4E6C4914966}" destId="{7CE557A1-EA1A-4862-8AE9-11FAF34DD466}" srcOrd="0" destOrd="0" presId="urn:microsoft.com/office/officeart/2016/7/layout/RepeatingBendingProcessNew"/>
    <dgm:cxn modelId="{A63A6E8F-ACC6-4636-BD64-1625CE69ED0F}" type="presOf" srcId="{981A1205-482B-4854-BDF6-B4E6C4914966}" destId="{E3A17CA4-F47F-422C-963A-4A9F67953391}" srcOrd="1" destOrd="0" presId="urn:microsoft.com/office/officeart/2016/7/layout/RepeatingBendingProcessNew"/>
    <dgm:cxn modelId="{4016039D-7182-456E-9B4A-14F7DABF9768}" type="presOf" srcId="{0DD5BECA-5700-49EE-BC1F-96B75B371511}" destId="{D0A52C0B-D8D2-4908-B8BE-48C0EE0B2EC7}" srcOrd="0" destOrd="0" presId="urn:microsoft.com/office/officeart/2016/7/layout/RepeatingBendingProcessNew"/>
    <dgm:cxn modelId="{B9AD26BD-AF0F-4F99-BDEE-E3B756AE0B16}" type="presOf" srcId="{4189EDE6-7526-496C-AC66-52FC3BD86CEA}" destId="{46912CEA-FECF-4685-A336-A50F30E2CDBA}" srcOrd="0" destOrd="0" presId="urn:microsoft.com/office/officeart/2016/7/layout/RepeatingBendingProcessNew"/>
    <dgm:cxn modelId="{AA3457C0-126D-4E5E-9F71-25087B81C392}" srcId="{F5D68001-5BF2-4CAF-A2F6-318B9990010E}" destId="{4CFF2AEB-74AF-45FD-B4E7-51178B6D5140}" srcOrd="5" destOrd="0" parTransId="{63B4D5BD-ED5C-4DAE-A8A4-BDE53E3BEDB1}" sibTransId="{0DD5BECA-5700-49EE-BC1F-96B75B371511}"/>
    <dgm:cxn modelId="{8ECC78C4-DBBA-4A2D-BFFA-41AD9DA10EE4}" type="presOf" srcId="{9485507D-5A18-4ED6-8CCB-D4C6E41E0907}" destId="{3BEDB89F-D6E5-40D6-8EA1-4AD533566AD9}" srcOrd="0" destOrd="0" presId="urn:microsoft.com/office/officeart/2016/7/layout/RepeatingBendingProcessNew"/>
    <dgm:cxn modelId="{CF6889CD-7EA6-47A1-B98A-3A7A2D6F059C}" srcId="{F5D68001-5BF2-4CAF-A2F6-318B9990010E}" destId="{9485507D-5A18-4ED6-8CCB-D4C6E41E0907}" srcOrd="1" destOrd="0" parTransId="{133300E3-C2E2-42D8-B813-2BBC52FDE6E2}" sibTransId="{981A1205-482B-4854-BDF6-B4E6C4914966}"/>
    <dgm:cxn modelId="{AA4F1ADF-49FD-41D7-A2EB-DA8D089C3380}" type="presOf" srcId="{F5D68001-5BF2-4CAF-A2F6-318B9990010E}" destId="{AF7449C1-1E97-4532-B171-77215933087D}" srcOrd="0" destOrd="0" presId="urn:microsoft.com/office/officeart/2016/7/layout/RepeatingBendingProcessNew"/>
    <dgm:cxn modelId="{306627E4-2D39-4117-A08B-441553DB6DFA}" type="presOf" srcId="{7E3EAC4A-45CF-406E-9819-C3A7F46F6080}" destId="{8F42932A-C7BD-45C7-8FC2-3121BE814DCA}" srcOrd="1" destOrd="0" presId="urn:microsoft.com/office/officeart/2016/7/layout/RepeatingBendingProcessNew"/>
    <dgm:cxn modelId="{694BEFE9-24F8-44F0-A0E3-10BFD22A2D95}" type="presOf" srcId="{FC663C03-1726-4EDF-8A6F-5DB4B37E44AC}" destId="{FAA54437-764B-4DE6-84A9-B5DBF08F3E97}" srcOrd="0" destOrd="0" presId="urn:microsoft.com/office/officeart/2016/7/layout/RepeatingBendingProcessNew"/>
    <dgm:cxn modelId="{424CB8F0-CB30-4B85-BB66-A6403F72C2A3}" srcId="{F5D68001-5BF2-4CAF-A2F6-318B9990010E}" destId="{8C4AA655-FDAD-4B47-934B-FE1B92E0DADB}" srcOrd="4" destOrd="0" parTransId="{517A0046-1E02-4A6F-BB28-467583759003}" sibTransId="{5A37C723-0E00-41F3-B560-CB09BE767508}"/>
    <dgm:cxn modelId="{81449FF1-849C-4974-9122-32CE59B027B3}" type="presOf" srcId="{2260FC1B-D14F-4046-B4FD-847BD1DBEA0D}" destId="{449DD332-34C6-4E54-BC22-9FEE0D1B021D}" srcOrd="0" destOrd="0" presId="urn:microsoft.com/office/officeart/2016/7/layout/RepeatingBendingProcessNew"/>
    <dgm:cxn modelId="{6FC602FB-9E66-4F6F-A0D3-31D8B617FDFD}" srcId="{F5D68001-5BF2-4CAF-A2F6-318B9990010E}" destId="{267401C5-0AB6-445E-BDC6-EFA224BAAB9E}" srcOrd="8" destOrd="0" parTransId="{75126E91-5EC7-4B52-92AE-448765078478}" sibTransId="{6D0D178D-617D-4BFA-ABA8-E7835DDC068F}"/>
    <dgm:cxn modelId="{BED677A7-8A1B-4934-B2AC-E783F76205B1}" type="presParOf" srcId="{AF7449C1-1E97-4532-B171-77215933087D}" destId="{E2CA479F-07CC-4730-89DB-0DA0D12A135A}" srcOrd="0" destOrd="0" presId="urn:microsoft.com/office/officeart/2016/7/layout/RepeatingBendingProcessNew"/>
    <dgm:cxn modelId="{79CC0B9D-FA6F-4ADB-B5DF-E0DF6C802A96}" type="presParOf" srcId="{AF7449C1-1E97-4532-B171-77215933087D}" destId="{449DD332-34C6-4E54-BC22-9FEE0D1B021D}" srcOrd="1" destOrd="0" presId="urn:microsoft.com/office/officeart/2016/7/layout/RepeatingBendingProcessNew"/>
    <dgm:cxn modelId="{052C8E98-3D37-4862-A369-56389AB73511}" type="presParOf" srcId="{449DD332-34C6-4E54-BC22-9FEE0D1B021D}" destId="{6CE8B3A2-02D3-4928-8123-C29BC766EDD3}" srcOrd="0" destOrd="0" presId="urn:microsoft.com/office/officeart/2016/7/layout/RepeatingBendingProcessNew"/>
    <dgm:cxn modelId="{7216AD14-9C34-4D1B-BC0B-F7C5F90566F5}" type="presParOf" srcId="{AF7449C1-1E97-4532-B171-77215933087D}" destId="{3BEDB89F-D6E5-40D6-8EA1-4AD533566AD9}" srcOrd="2" destOrd="0" presId="urn:microsoft.com/office/officeart/2016/7/layout/RepeatingBendingProcessNew"/>
    <dgm:cxn modelId="{D3CFDB1A-9E21-43BF-9ACA-8B1D72F9364C}" type="presParOf" srcId="{AF7449C1-1E97-4532-B171-77215933087D}" destId="{7CE557A1-EA1A-4862-8AE9-11FAF34DD466}" srcOrd="3" destOrd="0" presId="urn:microsoft.com/office/officeart/2016/7/layout/RepeatingBendingProcessNew"/>
    <dgm:cxn modelId="{F78ED184-4E5F-4B8E-8B97-E0677DD5D425}" type="presParOf" srcId="{7CE557A1-EA1A-4862-8AE9-11FAF34DD466}" destId="{E3A17CA4-F47F-422C-963A-4A9F67953391}" srcOrd="0" destOrd="0" presId="urn:microsoft.com/office/officeart/2016/7/layout/RepeatingBendingProcessNew"/>
    <dgm:cxn modelId="{B1C8AFE3-6D4B-461F-9AAD-7BEAFF5F4899}" type="presParOf" srcId="{AF7449C1-1E97-4532-B171-77215933087D}" destId="{46912CEA-FECF-4685-A336-A50F30E2CDBA}" srcOrd="4" destOrd="0" presId="urn:microsoft.com/office/officeart/2016/7/layout/RepeatingBendingProcessNew"/>
    <dgm:cxn modelId="{371B295C-AA9A-4654-894A-3CB4501114AC}" type="presParOf" srcId="{AF7449C1-1E97-4532-B171-77215933087D}" destId="{A4A39E96-F6E4-49DB-B21F-4C078580ACF7}" srcOrd="5" destOrd="0" presId="urn:microsoft.com/office/officeart/2016/7/layout/RepeatingBendingProcessNew"/>
    <dgm:cxn modelId="{E41771F1-B24D-4022-847C-9C68CEB7A1DD}" type="presParOf" srcId="{A4A39E96-F6E4-49DB-B21F-4C078580ACF7}" destId="{01BC7E83-8C0C-4210-B47E-6761DF1DD2E2}" srcOrd="0" destOrd="0" presId="urn:microsoft.com/office/officeart/2016/7/layout/RepeatingBendingProcessNew"/>
    <dgm:cxn modelId="{16D4C500-3A9D-4E65-8A6A-6E7E7FCE6731}" type="presParOf" srcId="{AF7449C1-1E97-4532-B171-77215933087D}" destId="{C0274CCA-CDF0-4B18-87DB-B2362724DDBA}" srcOrd="6" destOrd="0" presId="urn:microsoft.com/office/officeart/2016/7/layout/RepeatingBendingProcessNew"/>
    <dgm:cxn modelId="{D9F6FD33-556E-4516-B15C-E2BA7D783FEC}" type="presParOf" srcId="{AF7449C1-1E97-4532-B171-77215933087D}" destId="{FD274C97-8C34-4303-A76A-4F1F4C7895CF}" srcOrd="7" destOrd="0" presId="urn:microsoft.com/office/officeart/2016/7/layout/RepeatingBendingProcessNew"/>
    <dgm:cxn modelId="{9EAEC0E4-AAA0-4486-B3B1-6291E416F4DB}" type="presParOf" srcId="{FD274C97-8C34-4303-A76A-4F1F4C7895CF}" destId="{8F42932A-C7BD-45C7-8FC2-3121BE814DCA}" srcOrd="0" destOrd="0" presId="urn:microsoft.com/office/officeart/2016/7/layout/RepeatingBendingProcessNew"/>
    <dgm:cxn modelId="{E0BF6954-6654-4AD6-A1EC-FB57EDDC138F}" type="presParOf" srcId="{AF7449C1-1E97-4532-B171-77215933087D}" destId="{329BEB47-86B5-4438-975F-889391567A74}" srcOrd="8" destOrd="0" presId="urn:microsoft.com/office/officeart/2016/7/layout/RepeatingBendingProcessNew"/>
    <dgm:cxn modelId="{0AA73C4D-4578-4B17-BDFE-B75C2D37D714}" type="presParOf" srcId="{AF7449C1-1E97-4532-B171-77215933087D}" destId="{6F60E464-3F46-415F-88BA-038715097A52}" srcOrd="9" destOrd="0" presId="urn:microsoft.com/office/officeart/2016/7/layout/RepeatingBendingProcessNew"/>
    <dgm:cxn modelId="{3C01059B-2936-42BB-B8D0-E3B1CFAA181C}" type="presParOf" srcId="{6F60E464-3F46-415F-88BA-038715097A52}" destId="{3BEAF3EA-F7D2-4FDA-A65D-F924AA9E8397}" srcOrd="0" destOrd="0" presId="urn:microsoft.com/office/officeart/2016/7/layout/RepeatingBendingProcessNew"/>
    <dgm:cxn modelId="{258D2B8B-6992-4C55-83E4-1347B37BE8BB}" type="presParOf" srcId="{AF7449C1-1E97-4532-B171-77215933087D}" destId="{954FBAB1-4374-43C9-8E79-906756424559}" srcOrd="10" destOrd="0" presId="urn:microsoft.com/office/officeart/2016/7/layout/RepeatingBendingProcessNew"/>
    <dgm:cxn modelId="{BD5AE30D-1AEE-43AF-94F3-2A4DF280E9DF}" type="presParOf" srcId="{AF7449C1-1E97-4532-B171-77215933087D}" destId="{D0A52C0B-D8D2-4908-B8BE-48C0EE0B2EC7}" srcOrd="11" destOrd="0" presId="urn:microsoft.com/office/officeart/2016/7/layout/RepeatingBendingProcessNew"/>
    <dgm:cxn modelId="{EA8F8C10-E562-42A1-8ADF-7C9C7F54E811}" type="presParOf" srcId="{D0A52C0B-D8D2-4908-B8BE-48C0EE0B2EC7}" destId="{3DB75AAE-68D0-41D8-A808-63D49D924777}" srcOrd="0" destOrd="0" presId="urn:microsoft.com/office/officeart/2016/7/layout/RepeatingBendingProcessNew"/>
    <dgm:cxn modelId="{09355756-395F-4523-9FE2-E147493503C2}" type="presParOf" srcId="{AF7449C1-1E97-4532-B171-77215933087D}" destId="{23E7F3B0-CBEE-40C5-9B46-A0F7629D6B66}" srcOrd="12" destOrd="0" presId="urn:microsoft.com/office/officeart/2016/7/layout/RepeatingBendingProcessNew"/>
    <dgm:cxn modelId="{85B12829-26DE-4E74-9469-BC02E8E878AC}" type="presParOf" srcId="{AF7449C1-1E97-4532-B171-77215933087D}" destId="{FAA54437-764B-4DE6-84A9-B5DBF08F3E97}" srcOrd="13" destOrd="0" presId="urn:microsoft.com/office/officeart/2016/7/layout/RepeatingBendingProcessNew"/>
    <dgm:cxn modelId="{2B788D2E-B906-4E63-99D8-FEA4F9B8DD9C}" type="presParOf" srcId="{FAA54437-764B-4DE6-84A9-B5DBF08F3E97}" destId="{9501AA8F-549E-49D2-98A7-3A92BB7DAE00}" srcOrd="0" destOrd="0" presId="urn:microsoft.com/office/officeart/2016/7/layout/RepeatingBendingProcessNew"/>
    <dgm:cxn modelId="{85AA7AEB-F1ED-4664-8F47-441AB900C338}" type="presParOf" srcId="{AF7449C1-1E97-4532-B171-77215933087D}" destId="{315E2C1C-26C5-4081-8771-0F9961D05E36}" srcOrd="14" destOrd="0" presId="urn:microsoft.com/office/officeart/2016/7/layout/RepeatingBendingProcessNew"/>
    <dgm:cxn modelId="{8956CB2E-55A6-42E4-8A61-75972DE606AA}" type="presParOf" srcId="{AF7449C1-1E97-4532-B171-77215933087D}" destId="{75D56935-40E1-4C84-8672-FB4A75701C2B}" srcOrd="15" destOrd="0" presId="urn:microsoft.com/office/officeart/2016/7/layout/RepeatingBendingProcessNew"/>
    <dgm:cxn modelId="{98F21E9B-DC2C-44C6-8BE7-9F3A92AA838F}" type="presParOf" srcId="{75D56935-40E1-4C84-8672-FB4A75701C2B}" destId="{1F81C066-694D-4022-8EEA-43B46E5BB9FB}" srcOrd="0" destOrd="0" presId="urn:microsoft.com/office/officeart/2016/7/layout/RepeatingBendingProcessNew"/>
    <dgm:cxn modelId="{1EF4D8C7-9291-4375-9F43-1A21D4A3A169}" type="presParOf" srcId="{AF7449C1-1E97-4532-B171-77215933087D}" destId="{A940EE40-92D7-4D83-A815-1D2FB14082A5}" srcOrd="16" destOrd="0" presId="urn:microsoft.com/office/officeart/2016/7/layout/RepeatingBendingProcessNew"/>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9DD332-34C6-4E54-BC22-9FEE0D1B021D}">
      <dsp:nvSpPr>
        <dsp:cNvPr id="0" name=""/>
        <dsp:cNvSpPr/>
      </dsp:nvSpPr>
      <dsp:spPr>
        <a:xfrm>
          <a:off x="3090507" y="635094"/>
          <a:ext cx="489206" cy="91440"/>
        </a:xfrm>
        <a:custGeom>
          <a:avLst/>
          <a:gdLst/>
          <a:ahLst/>
          <a:cxnLst/>
          <a:rect l="0" t="0" r="0" b="0"/>
          <a:pathLst>
            <a:path>
              <a:moveTo>
                <a:pt x="0" y="45720"/>
              </a:moveTo>
              <a:lnTo>
                <a:pt x="489206" y="45720"/>
              </a:lnTo>
            </a:path>
          </a:pathLst>
        </a:custGeom>
        <a:noFill/>
        <a:ln w="12700" cap="flat" cmpd="sng" algn="ctr">
          <a:solidFill>
            <a:schemeClr val="accent5">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322115" y="678213"/>
        <a:ext cx="25990" cy="5203"/>
      </dsp:txXfrm>
    </dsp:sp>
    <dsp:sp modelId="{E2CA479F-07CC-4730-89DB-0DA0D12A135A}">
      <dsp:nvSpPr>
        <dsp:cNvPr id="0" name=""/>
        <dsp:cNvSpPr/>
      </dsp:nvSpPr>
      <dsp:spPr>
        <a:xfrm>
          <a:off x="832281" y="2806"/>
          <a:ext cx="2260026" cy="1356015"/>
        </a:xfrm>
        <a:prstGeom prst="rect">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743" tIns="116244" rIns="110743" bIns="116244" numCol="1" spcCol="1270" anchor="ctr" anchorCtr="0">
          <a:noAutofit/>
        </a:bodyPr>
        <a:lstStyle/>
        <a:p>
          <a:pPr marL="0" lvl="0" indent="0" algn="ctr" defTabSz="533400">
            <a:lnSpc>
              <a:spcPct val="90000"/>
            </a:lnSpc>
            <a:spcBef>
              <a:spcPct val="0"/>
            </a:spcBef>
            <a:spcAft>
              <a:spcPct val="35000"/>
            </a:spcAft>
            <a:buNone/>
          </a:pPr>
          <a:r>
            <a:rPr lang="en-US" sz="1200" kern="1200"/>
            <a:t>The project aims to showcase the integration of an 8051 microcontroller with motors for robotic arm movements and Bluetooth communication for remote control.</a:t>
          </a:r>
        </a:p>
      </dsp:txBody>
      <dsp:txXfrm>
        <a:off x="832281" y="2806"/>
        <a:ext cx="2260026" cy="1356015"/>
      </dsp:txXfrm>
    </dsp:sp>
    <dsp:sp modelId="{7CE557A1-EA1A-4862-8AE9-11FAF34DD466}">
      <dsp:nvSpPr>
        <dsp:cNvPr id="0" name=""/>
        <dsp:cNvSpPr/>
      </dsp:nvSpPr>
      <dsp:spPr>
        <a:xfrm>
          <a:off x="5870340" y="635094"/>
          <a:ext cx="489206" cy="91440"/>
        </a:xfrm>
        <a:custGeom>
          <a:avLst/>
          <a:gdLst/>
          <a:ahLst/>
          <a:cxnLst/>
          <a:rect l="0" t="0" r="0" b="0"/>
          <a:pathLst>
            <a:path>
              <a:moveTo>
                <a:pt x="0" y="45720"/>
              </a:moveTo>
              <a:lnTo>
                <a:pt x="489206" y="45720"/>
              </a:lnTo>
            </a:path>
          </a:pathLst>
        </a:custGeom>
        <a:noFill/>
        <a:ln w="12700" cap="flat" cmpd="sng" algn="ctr">
          <a:solidFill>
            <a:schemeClr val="accent5">
              <a:hueOff val="-1736021"/>
              <a:satOff val="-118"/>
              <a:lumOff val="28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101947" y="678213"/>
        <a:ext cx="25990" cy="5203"/>
      </dsp:txXfrm>
    </dsp:sp>
    <dsp:sp modelId="{3BEDB89F-D6E5-40D6-8EA1-4AD533566AD9}">
      <dsp:nvSpPr>
        <dsp:cNvPr id="0" name=""/>
        <dsp:cNvSpPr/>
      </dsp:nvSpPr>
      <dsp:spPr>
        <a:xfrm>
          <a:off x="3612113" y="2806"/>
          <a:ext cx="2260026" cy="1356015"/>
        </a:xfrm>
        <a:prstGeom prst="rect">
          <a:avLst/>
        </a:prstGeom>
        <a:solidFill>
          <a:schemeClr val="accent5">
            <a:hueOff val="-1519019"/>
            <a:satOff val="-103"/>
            <a:lumOff val="245"/>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743" tIns="116244" rIns="110743" bIns="116244" numCol="1" spcCol="1270" anchor="ctr" anchorCtr="0">
          <a:noAutofit/>
        </a:bodyPr>
        <a:lstStyle/>
        <a:p>
          <a:pPr marL="0" lvl="0" indent="0" algn="ctr" defTabSz="533400">
            <a:lnSpc>
              <a:spcPct val="90000"/>
            </a:lnSpc>
            <a:spcBef>
              <a:spcPct val="0"/>
            </a:spcBef>
            <a:spcAft>
              <a:spcPct val="35000"/>
            </a:spcAft>
            <a:buNone/>
          </a:pPr>
          <a:r>
            <a:rPr lang="en-US" sz="1200" kern="1200"/>
            <a:t>It requires:</a:t>
          </a:r>
        </a:p>
      </dsp:txBody>
      <dsp:txXfrm>
        <a:off x="3612113" y="2806"/>
        <a:ext cx="2260026" cy="1356015"/>
      </dsp:txXfrm>
    </dsp:sp>
    <dsp:sp modelId="{A4A39E96-F6E4-49DB-B21F-4C078580ACF7}">
      <dsp:nvSpPr>
        <dsp:cNvPr id="0" name=""/>
        <dsp:cNvSpPr/>
      </dsp:nvSpPr>
      <dsp:spPr>
        <a:xfrm>
          <a:off x="1962294" y="1357022"/>
          <a:ext cx="5559664" cy="489206"/>
        </a:xfrm>
        <a:custGeom>
          <a:avLst/>
          <a:gdLst/>
          <a:ahLst/>
          <a:cxnLst/>
          <a:rect l="0" t="0" r="0" b="0"/>
          <a:pathLst>
            <a:path>
              <a:moveTo>
                <a:pt x="5559664" y="0"/>
              </a:moveTo>
              <a:lnTo>
                <a:pt x="5559664" y="261703"/>
              </a:lnTo>
              <a:lnTo>
                <a:pt x="0" y="261703"/>
              </a:lnTo>
              <a:lnTo>
                <a:pt x="0" y="489206"/>
              </a:lnTo>
            </a:path>
          </a:pathLst>
        </a:custGeom>
        <a:noFill/>
        <a:ln w="12700" cap="flat" cmpd="sng" algn="ctr">
          <a:solidFill>
            <a:schemeClr val="accent5">
              <a:hueOff val="-3472043"/>
              <a:satOff val="-236"/>
              <a:lumOff val="56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602529" y="1599024"/>
        <a:ext cx="279195" cy="5203"/>
      </dsp:txXfrm>
    </dsp:sp>
    <dsp:sp modelId="{46912CEA-FECF-4685-A336-A50F30E2CDBA}">
      <dsp:nvSpPr>
        <dsp:cNvPr id="0" name=""/>
        <dsp:cNvSpPr/>
      </dsp:nvSpPr>
      <dsp:spPr>
        <a:xfrm>
          <a:off x="6391946" y="2806"/>
          <a:ext cx="2260026" cy="1356015"/>
        </a:xfrm>
        <a:prstGeom prst="rect">
          <a:avLst/>
        </a:prstGeom>
        <a:solidFill>
          <a:schemeClr val="accent5">
            <a:hueOff val="-3038037"/>
            <a:satOff val="-207"/>
            <a:lumOff val="49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743" tIns="116244" rIns="110743" bIns="116244" numCol="1" spcCol="1270" anchor="ctr" anchorCtr="0">
          <a:noAutofit/>
        </a:bodyPr>
        <a:lstStyle/>
        <a:p>
          <a:pPr marL="0" lvl="0" indent="0" algn="ctr" defTabSz="533400">
            <a:lnSpc>
              <a:spcPct val="90000"/>
            </a:lnSpc>
            <a:spcBef>
              <a:spcPct val="0"/>
            </a:spcBef>
            <a:spcAft>
              <a:spcPct val="35000"/>
            </a:spcAft>
            <a:buNone/>
          </a:pPr>
          <a:r>
            <a:rPr lang="en-US" sz="1200" kern="1200"/>
            <a:t>8051 Microcontroller: The central processing unit that controls the robotic arm's movements and functions.</a:t>
          </a:r>
        </a:p>
      </dsp:txBody>
      <dsp:txXfrm>
        <a:off x="6391946" y="2806"/>
        <a:ext cx="2260026" cy="1356015"/>
      </dsp:txXfrm>
    </dsp:sp>
    <dsp:sp modelId="{FD274C97-8C34-4303-A76A-4F1F4C7895CF}">
      <dsp:nvSpPr>
        <dsp:cNvPr id="0" name=""/>
        <dsp:cNvSpPr/>
      </dsp:nvSpPr>
      <dsp:spPr>
        <a:xfrm>
          <a:off x="3090507" y="2510916"/>
          <a:ext cx="489206" cy="91440"/>
        </a:xfrm>
        <a:custGeom>
          <a:avLst/>
          <a:gdLst/>
          <a:ahLst/>
          <a:cxnLst/>
          <a:rect l="0" t="0" r="0" b="0"/>
          <a:pathLst>
            <a:path>
              <a:moveTo>
                <a:pt x="0" y="45720"/>
              </a:moveTo>
              <a:lnTo>
                <a:pt x="489206" y="45720"/>
              </a:lnTo>
            </a:path>
          </a:pathLst>
        </a:custGeom>
        <a:noFill/>
        <a:ln w="12700" cap="flat" cmpd="sng" algn="ctr">
          <a:solidFill>
            <a:schemeClr val="accent5">
              <a:hueOff val="-5208064"/>
              <a:satOff val="-354"/>
              <a:lumOff val="84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322115" y="2554034"/>
        <a:ext cx="25990" cy="5203"/>
      </dsp:txXfrm>
    </dsp:sp>
    <dsp:sp modelId="{C0274CCA-CDF0-4B18-87DB-B2362724DDBA}">
      <dsp:nvSpPr>
        <dsp:cNvPr id="0" name=""/>
        <dsp:cNvSpPr/>
      </dsp:nvSpPr>
      <dsp:spPr>
        <a:xfrm>
          <a:off x="832281" y="1878628"/>
          <a:ext cx="2260026" cy="1356015"/>
        </a:xfrm>
        <a:prstGeom prst="rect">
          <a:avLst/>
        </a:prstGeom>
        <a:solidFill>
          <a:schemeClr val="accent5">
            <a:hueOff val="-4557056"/>
            <a:satOff val="-310"/>
            <a:lumOff val="735"/>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743" tIns="116244" rIns="110743" bIns="116244" numCol="1" spcCol="1270" anchor="ctr" anchorCtr="0">
          <a:noAutofit/>
        </a:bodyPr>
        <a:lstStyle/>
        <a:p>
          <a:pPr marL="0" lvl="0" indent="0" algn="ctr" defTabSz="533400">
            <a:lnSpc>
              <a:spcPct val="90000"/>
            </a:lnSpc>
            <a:spcBef>
              <a:spcPct val="0"/>
            </a:spcBef>
            <a:spcAft>
              <a:spcPct val="35000"/>
            </a:spcAft>
            <a:buNone/>
          </a:pPr>
          <a:r>
            <a:rPr lang="en-US" sz="1200" kern="1200"/>
            <a:t>Bluetooth Module (HC-05/HC-06): Enables wireless communication between the microcontroller and a Bluetooth-enabled device (e.g., smartphone, tablet, or computer).</a:t>
          </a:r>
        </a:p>
      </dsp:txBody>
      <dsp:txXfrm>
        <a:off x="832281" y="1878628"/>
        <a:ext cx="2260026" cy="1356015"/>
      </dsp:txXfrm>
    </dsp:sp>
    <dsp:sp modelId="{6F60E464-3F46-415F-88BA-038715097A52}">
      <dsp:nvSpPr>
        <dsp:cNvPr id="0" name=""/>
        <dsp:cNvSpPr/>
      </dsp:nvSpPr>
      <dsp:spPr>
        <a:xfrm>
          <a:off x="5870340" y="2510916"/>
          <a:ext cx="489206" cy="91440"/>
        </a:xfrm>
        <a:custGeom>
          <a:avLst/>
          <a:gdLst/>
          <a:ahLst/>
          <a:cxnLst/>
          <a:rect l="0" t="0" r="0" b="0"/>
          <a:pathLst>
            <a:path>
              <a:moveTo>
                <a:pt x="0" y="45720"/>
              </a:moveTo>
              <a:lnTo>
                <a:pt x="489206" y="45720"/>
              </a:lnTo>
            </a:path>
          </a:pathLst>
        </a:custGeom>
        <a:noFill/>
        <a:ln w="12700" cap="flat" cmpd="sng" algn="ctr">
          <a:solidFill>
            <a:schemeClr val="accent5">
              <a:hueOff val="-6944086"/>
              <a:satOff val="-472"/>
              <a:lumOff val="1121"/>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101947" y="2554034"/>
        <a:ext cx="25990" cy="5203"/>
      </dsp:txXfrm>
    </dsp:sp>
    <dsp:sp modelId="{329BEB47-86B5-4438-975F-889391567A74}">
      <dsp:nvSpPr>
        <dsp:cNvPr id="0" name=""/>
        <dsp:cNvSpPr/>
      </dsp:nvSpPr>
      <dsp:spPr>
        <a:xfrm>
          <a:off x="3612113" y="1878628"/>
          <a:ext cx="2260026" cy="1356015"/>
        </a:xfrm>
        <a:prstGeom prst="rect">
          <a:avLst/>
        </a:prstGeom>
        <a:solidFill>
          <a:schemeClr val="accent5">
            <a:hueOff val="-6076075"/>
            <a:satOff val="-413"/>
            <a:lumOff val="981"/>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743" tIns="116244" rIns="110743" bIns="116244" numCol="1" spcCol="1270" anchor="ctr" anchorCtr="0">
          <a:noAutofit/>
        </a:bodyPr>
        <a:lstStyle/>
        <a:p>
          <a:pPr marL="0" lvl="0" indent="0" algn="ctr" defTabSz="533400">
            <a:lnSpc>
              <a:spcPct val="90000"/>
            </a:lnSpc>
            <a:spcBef>
              <a:spcPct val="0"/>
            </a:spcBef>
            <a:spcAft>
              <a:spcPct val="35000"/>
            </a:spcAft>
            <a:buNone/>
          </a:pPr>
          <a:r>
            <a:rPr lang="en-US" sz="1200" kern="1200" dirty="0"/>
            <a:t>DC Motors or Servo Motors: To actuate the joints and movements of the robotic arm.</a:t>
          </a:r>
        </a:p>
      </dsp:txBody>
      <dsp:txXfrm>
        <a:off x="3612113" y="1878628"/>
        <a:ext cx="2260026" cy="1356015"/>
      </dsp:txXfrm>
    </dsp:sp>
    <dsp:sp modelId="{D0A52C0B-D8D2-4908-B8BE-48C0EE0B2EC7}">
      <dsp:nvSpPr>
        <dsp:cNvPr id="0" name=""/>
        <dsp:cNvSpPr/>
      </dsp:nvSpPr>
      <dsp:spPr>
        <a:xfrm>
          <a:off x="1962294" y="3232844"/>
          <a:ext cx="5559664" cy="489206"/>
        </a:xfrm>
        <a:custGeom>
          <a:avLst/>
          <a:gdLst/>
          <a:ahLst/>
          <a:cxnLst/>
          <a:rect l="0" t="0" r="0" b="0"/>
          <a:pathLst>
            <a:path>
              <a:moveTo>
                <a:pt x="5559664" y="0"/>
              </a:moveTo>
              <a:lnTo>
                <a:pt x="5559664" y="261703"/>
              </a:lnTo>
              <a:lnTo>
                <a:pt x="0" y="261703"/>
              </a:lnTo>
              <a:lnTo>
                <a:pt x="0" y="489206"/>
              </a:lnTo>
            </a:path>
          </a:pathLst>
        </a:custGeom>
        <a:noFill/>
        <a:ln w="12700" cap="flat" cmpd="sng" algn="ctr">
          <a:solidFill>
            <a:schemeClr val="accent5">
              <a:hueOff val="-8680107"/>
              <a:satOff val="-590"/>
              <a:lumOff val="1401"/>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602529" y="3474845"/>
        <a:ext cx="279195" cy="5203"/>
      </dsp:txXfrm>
    </dsp:sp>
    <dsp:sp modelId="{954FBAB1-4374-43C9-8E79-906756424559}">
      <dsp:nvSpPr>
        <dsp:cNvPr id="0" name=""/>
        <dsp:cNvSpPr/>
      </dsp:nvSpPr>
      <dsp:spPr>
        <a:xfrm>
          <a:off x="6391946" y="1878628"/>
          <a:ext cx="2260026" cy="1356015"/>
        </a:xfrm>
        <a:prstGeom prst="rect">
          <a:avLst/>
        </a:prstGeom>
        <a:solidFill>
          <a:schemeClr val="accent5">
            <a:hueOff val="-7595094"/>
            <a:satOff val="-516"/>
            <a:lumOff val="1226"/>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743" tIns="116244" rIns="110743" bIns="116244" numCol="1" spcCol="1270" anchor="ctr" anchorCtr="0">
          <a:noAutofit/>
        </a:bodyPr>
        <a:lstStyle/>
        <a:p>
          <a:pPr marL="0" lvl="0" indent="0" algn="ctr" defTabSz="533400">
            <a:lnSpc>
              <a:spcPct val="90000"/>
            </a:lnSpc>
            <a:spcBef>
              <a:spcPct val="0"/>
            </a:spcBef>
            <a:spcAft>
              <a:spcPct val="35000"/>
            </a:spcAft>
            <a:buNone/>
          </a:pPr>
          <a:r>
            <a:rPr lang="en-US" sz="1200" kern="1200"/>
            <a:t>Power Supply: Provides the necessary power for the microcontroller, motors, and other electronic components.</a:t>
          </a:r>
        </a:p>
      </dsp:txBody>
      <dsp:txXfrm>
        <a:off x="6391946" y="1878628"/>
        <a:ext cx="2260026" cy="1356015"/>
      </dsp:txXfrm>
    </dsp:sp>
    <dsp:sp modelId="{FAA54437-764B-4DE6-84A9-B5DBF08F3E97}">
      <dsp:nvSpPr>
        <dsp:cNvPr id="0" name=""/>
        <dsp:cNvSpPr/>
      </dsp:nvSpPr>
      <dsp:spPr>
        <a:xfrm>
          <a:off x="3090507" y="4386738"/>
          <a:ext cx="489206" cy="91440"/>
        </a:xfrm>
        <a:custGeom>
          <a:avLst/>
          <a:gdLst/>
          <a:ahLst/>
          <a:cxnLst/>
          <a:rect l="0" t="0" r="0" b="0"/>
          <a:pathLst>
            <a:path>
              <a:moveTo>
                <a:pt x="0" y="45720"/>
              </a:moveTo>
              <a:lnTo>
                <a:pt x="489206" y="45720"/>
              </a:lnTo>
            </a:path>
          </a:pathLst>
        </a:custGeom>
        <a:noFill/>
        <a:ln w="12700" cap="flat" cmpd="sng" algn="ctr">
          <a:solidFill>
            <a:schemeClr val="accent5">
              <a:hueOff val="-10416129"/>
              <a:satOff val="-708"/>
              <a:lumOff val="1681"/>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322115" y="4429856"/>
        <a:ext cx="25990" cy="5203"/>
      </dsp:txXfrm>
    </dsp:sp>
    <dsp:sp modelId="{23E7F3B0-CBEE-40C5-9B46-A0F7629D6B66}">
      <dsp:nvSpPr>
        <dsp:cNvPr id="0" name=""/>
        <dsp:cNvSpPr/>
      </dsp:nvSpPr>
      <dsp:spPr>
        <a:xfrm>
          <a:off x="832281" y="3754450"/>
          <a:ext cx="2260026" cy="1356015"/>
        </a:xfrm>
        <a:prstGeom prst="rect">
          <a:avLst/>
        </a:prstGeom>
        <a:solidFill>
          <a:schemeClr val="accent5">
            <a:hueOff val="-9114112"/>
            <a:satOff val="-620"/>
            <a:lumOff val="1471"/>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743" tIns="116244" rIns="110743" bIns="116244" numCol="1" spcCol="1270" anchor="ctr" anchorCtr="0">
          <a:noAutofit/>
        </a:bodyPr>
        <a:lstStyle/>
        <a:p>
          <a:pPr marL="0" lvl="0" indent="0" algn="ctr" defTabSz="533400">
            <a:lnSpc>
              <a:spcPct val="90000"/>
            </a:lnSpc>
            <a:spcBef>
              <a:spcPct val="0"/>
            </a:spcBef>
            <a:spcAft>
              <a:spcPct val="35000"/>
            </a:spcAft>
            <a:buNone/>
          </a:pPr>
          <a:r>
            <a:rPr lang="en-US" sz="1200" kern="1200"/>
            <a:t>Mechanical Structure: The physical framework of the robotic arm, including joints and links, designed to mimic human arm movements.</a:t>
          </a:r>
        </a:p>
      </dsp:txBody>
      <dsp:txXfrm>
        <a:off x="832281" y="3754450"/>
        <a:ext cx="2260026" cy="1356015"/>
      </dsp:txXfrm>
    </dsp:sp>
    <dsp:sp modelId="{75D56935-40E1-4C84-8672-FB4A75701C2B}">
      <dsp:nvSpPr>
        <dsp:cNvPr id="0" name=""/>
        <dsp:cNvSpPr/>
      </dsp:nvSpPr>
      <dsp:spPr>
        <a:xfrm>
          <a:off x="5870340" y="4386738"/>
          <a:ext cx="489206" cy="91440"/>
        </a:xfrm>
        <a:custGeom>
          <a:avLst/>
          <a:gdLst/>
          <a:ahLst/>
          <a:cxnLst/>
          <a:rect l="0" t="0" r="0" b="0"/>
          <a:pathLst>
            <a:path>
              <a:moveTo>
                <a:pt x="0" y="45720"/>
              </a:moveTo>
              <a:lnTo>
                <a:pt x="489206" y="45720"/>
              </a:lnTo>
            </a:path>
          </a:pathLst>
        </a:custGeom>
        <a:noFill/>
        <a:ln w="12700" cap="flat" cmpd="sng" algn="ctr">
          <a:solidFill>
            <a:schemeClr val="accent5">
              <a:hueOff val="-12152150"/>
              <a:satOff val="-826"/>
              <a:lumOff val="1961"/>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101947" y="4429856"/>
        <a:ext cx="25990" cy="5203"/>
      </dsp:txXfrm>
    </dsp:sp>
    <dsp:sp modelId="{315E2C1C-26C5-4081-8771-0F9961D05E36}">
      <dsp:nvSpPr>
        <dsp:cNvPr id="0" name=""/>
        <dsp:cNvSpPr/>
      </dsp:nvSpPr>
      <dsp:spPr>
        <a:xfrm>
          <a:off x="3612113" y="3754450"/>
          <a:ext cx="2260026" cy="1356015"/>
        </a:xfrm>
        <a:prstGeom prst="rect">
          <a:avLst/>
        </a:prstGeom>
        <a:solidFill>
          <a:schemeClr val="accent5">
            <a:hueOff val="-10633130"/>
            <a:satOff val="-723"/>
            <a:lumOff val="1716"/>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743" tIns="116244" rIns="110743" bIns="116244" numCol="1" spcCol="1270" anchor="ctr" anchorCtr="0">
          <a:noAutofit/>
        </a:bodyPr>
        <a:lstStyle/>
        <a:p>
          <a:pPr marL="0" lvl="0" indent="0" algn="ctr" defTabSz="533400">
            <a:lnSpc>
              <a:spcPct val="90000"/>
            </a:lnSpc>
            <a:spcBef>
              <a:spcPct val="0"/>
            </a:spcBef>
            <a:spcAft>
              <a:spcPct val="35000"/>
            </a:spcAft>
            <a:buNone/>
          </a:pPr>
          <a:r>
            <a:rPr lang="en-US" sz="1200" kern="1200"/>
            <a:t>Motor Drivers: Circuits or modules to control the speed and direction of the motors.</a:t>
          </a:r>
        </a:p>
      </dsp:txBody>
      <dsp:txXfrm>
        <a:off x="3612113" y="3754450"/>
        <a:ext cx="2260026" cy="1356015"/>
      </dsp:txXfrm>
    </dsp:sp>
    <dsp:sp modelId="{A940EE40-92D7-4D83-A815-1D2FB14082A5}">
      <dsp:nvSpPr>
        <dsp:cNvPr id="0" name=""/>
        <dsp:cNvSpPr/>
      </dsp:nvSpPr>
      <dsp:spPr>
        <a:xfrm>
          <a:off x="6391946" y="3754450"/>
          <a:ext cx="2260026" cy="1356015"/>
        </a:xfrm>
        <a:prstGeom prst="rect">
          <a:avLst/>
        </a:prstGeom>
        <a:solidFill>
          <a:schemeClr val="accent5">
            <a:hueOff val="-12152150"/>
            <a:satOff val="-826"/>
            <a:lumOff val="1961"/>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743" tIns="116244" rIns="110743" bIns="116244" numCol="1" spcCol="1270" anchor="ctr" anchorCtr="0">
          <a:noAutofit/>
        </a:bodyPr>
        <a:lstStyle/>
        <a:p>
          <a:pPr marL="0" lvl="0" indent="0" algn="ctr" defTabSz="533400">
            <a:lnSpc>
              <a:spcPct val="90000"/>
            </a:lnSpc>
            <a:spcBef>
              <a:spcPct val="0"/>
            </a:spcBef>
            <a:spcAft>
              <a:spcPct val="35000"/>
            </a:spcAft>
            <a:buNone/>
          </a:pPr>
          <a:r>
            <a:rPr lang="en-US" sz="1200" kern="1200"/>
            <a:t>Control Interface (Android App): An application on a Bluetooth-enabled device to send control signals to the robotic arm.</a:t>
          </a:r>
        </a:p>
      </dsp:txBody>
      <dsp:txXfrm>
        <a:off x="6391946" y="3754450"/>
        <a:ext cx="2260026" cy="1356015"/>
      </dsp:txXfrm>
    </dsp:sp>
  </dsp:spTree>
</dsp:drawing>
</file>

<file path=ppt/diagrams/layout1.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EE7878-69C4-042F-2B36-580CEEF8F19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FE0D3E10-8BC9-EE7A-BE38-77926AB9345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7CF6E501-DE9B-7304-47F2-F20F124CEBA2}"/>
              </a:ext>
            </a:extLst>
          </p:cNvPr>
          <p:cNvSpPr>
            <a:spLocks noGrp="1"/>
          </p:cNvSpPr>
          <p:nvPr>
            <p:ph type="dt" sz="half" idx="10"/>
          </p:nvPr>
        </p:nvSpPr>
        <p:spPr/>
        <p:txBody>
          <a:bodyPr/>
          <a:lstStyle/>
          <a:p>
            <a:fld id="{D208048B-57AF-4F53-BC84-8E0A1033FBEC}" type="datetimeFigureOut">
              <a:rPr lang="en-US" smtClean="0"/>
              <a:t>3/13/2024</a:t>
            </a:fld>
            <a:endParaRPr lang="en-US"/>
          </a:p>
        </p:txBody>
      </p:sp>
      <p:sp>
        <p:nvSpPr>
          <p:cNvPr id="5" name="Footer Placeholder 4">
            <a:extLst>
              <a:ext uri="{FF2B5EF4-FFF2-40B4-BE49-F238E27FC236}">
                <a16:creationId xmlns:a16="http://schemas.microsoft.com/office/drawing/2014/main" id="{D5076079-81FB-B97F-8E7C-2822819D1C7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B04B488-98F6-59A1-E2C8-28086C180394}"/>
              </a:ext>
            </a:extLst>
          </p:cNvPr>
          <p:cNvSpPr>
            <a:spLocks noGrp="1"/>
          </p:cNvSpPr>
          <p:nvPr>
            <p:ph type="sldNum" sz="quarter" idx="12"/>
          </p:nvPr>
        </p:nvSpPr>
        <p:spPr/>
        <p:txBody>
          <a:bodyPr/>
          <a:lstStyle/>
          <a:p>
            <a:fld id="{BD8A8A1B-4E1E-43EF-8A39-7D4A3879B941}" type="slidenum">
              <a:rPr lang="en-US" smtClean="0"/>
              <a:t>‹#›</a:t>
            </a:fld>
            <a:endParaRPr lang="en-US"/>
          </a:p>
        </p:txBody>
      </p:sp>
    </p:spTree>
    <p:extLst>
      <p:ext uri="{BB962C8B-B14F-4D97-AF65-F5344CB8AC3E}">
        <p14:creationId xmlns:p14="http://schemas.microsoft.com/office/powerpoint/2010/main" val="41821158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35AE56-4C20-E373-30E1-D82A3823B13C}"/>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804F95BE-203F-836F-D0A0-73DABB5AA7C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18544A9-B12C-14E9-7E87-DEC7A94DBA9F}"/>
              </a:ext>
            </a:extLst>
          </p:cNvPr>
          <p:cNvSpPr>
            <a:spLocks noGrp="1"/>
          </p:cNvSpPr>
          <p:nvPr>
            <p:ph type="dt" sz="half" idx="10"/>
          </p:nvPr>
        </p:nvSpPr>
        <p:spPr/>
        <p:txBody>
          <a:bodyPr/>
          <a:lstStyle/>
          <a:p>
            <a:fld id="{D208048B-57AF-4F53-BC84-8E0A1033FBEC}" type="datetimeFigureOut">
              <a:rPr lang="en-US" smtClean="0"/>
              <a:t>3/13/2024</a:t>
            </a:fld>
            <a:endParaRPr lang="en-US"/>
          </a:p>
        </p:txBody>
      </p:sp>
      <p:sp>
        <p:nvSpPr>
          <p:cNvPr id="5" name="Footer Placeholder 4">
            <a:extLst>
              <a:ext uri="{FF2B5EF4-FFF2-40B4-BE49-F238E27FC236}">
                <a16:creationId xmlns:a16="http://schemas.microsoft.com/office/drawing/2014/main" id="{E6E6C42A-36E7-2699-C188-48B5D3DEE4C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2F8BA93-9670-F798-DEB7-48BFEDCFFA9D}"/>
              </a:ext>
            </a:extLst>
          </p:cNvPr>
          <p:cNvSpPr>
            <a:spLocks noGrp="1"/>
          </p:cNvSpPr>
          <p:nvPr>
            <p:ph type="sldNum" sz="quarter" idx="12"/>
          </p:nvPr>
        </p:nvSpPr>
        <p:spPr/>
        <p:txBody>
          <a:bodyPr/>
          <a:lstStyle/>
          <a:p>
            <a:fld id="{BD8A8A1B-4E1E-43EF-8A39-7D4A3879B941}" type="slidenum">
              <a:rPr lang="en-US" smtClean="0"/>
              <a:t>‹#›</a:t>
            </a:fld>
            <a:endParaRPr lang="en-US"/>
          </a:p>
        </p:txBody>
      </p:sp>
    </p:spTree>
    <p:extLst>
      <p:ext uri="{BB962C8B-B14F-4D97-AF65-F5344CB8AC3E}">
        <p14:creationId xmlns:p14="http://schemas.microsoft.com/office/powerpoint/2010/main" val="21924075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F0A5C09-D19F-7DE3-7631-30C01D4C166F}"/>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D098B851-0749-E015-2FCA-6E5C8B50AC2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314348F-F789-91C5-BFA5-CE9F3DDFE520}"/>
              </a:ext>
            </a:extLst>
          </p:cNvPr>
          <p:cNvSpPr>
            <a:spLocks noGrp="1"/>
          </p:cNvSpPr>
          <p:nvPr>
            <p:ph type="dt" sz="half" idx="10"/>
          </p:nvPr>
        </p:nvSpPr>
        <p:spPr/>
        <p:txBody>
          <a:bodyPr/>
          <a:lstStyle/>
          <a:p>
            <a:fld id="{D208048B-57AF-4F53-BC84-8E0A1033FBEC}" type="datetimeFigureOut">
              <a:rPr lang="en-US" smtClean="0"/>
              <a:t>3/13/2024</a:t>
            </a:fld>
            <a:endParaRPr lang="en-US"/>
          </a:p>
        </p:txBody>
      </p:sp>
      <p:sp>
        <p:nvSpPr>
          <p:cNvPr id="5" name="Footer Placeholder 4">
            <a:extLst>
              <a:ext uri="{FF2B5EF4-FFF2-40B4-BE49-F238E27FC236}">
                <a16:creationId xmlns:a16="http://schemas.microsoft.com/office/drawing/2014/main" id="{89969653-563D-375A-360D-B601279D9DC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D3B3153-E58B-BD90-4ABD-A8F2E328A82D}"/>
              </a:ext>
            </a:extLst>
          </p:cNvPr>
          <p:cNvSpPr>
            <a:spLocks noGrp="1"/>
          </p:cNvSpPr>
          <p:nvPr>
            <p:ph type="sldNum" sz="quarter" idx="12"/>
          </p:nvPr>
        </p:nvSpPr>
        <p:spPr/>
        <p:txBody>
          <a:bodyPr/>
          <a:lstStyle/>
          <a:p>
            <a:fld id="{BD8A8A1B-4E1E-43EF-8A39-7D4A3879B941}" type="slidenum">
              <a:rPr lang="en-US" smtClean="0"/>
              <a:t>‹#›</a:t>
            </a:fld>
            <a:endParaRPr lang="en-US"/>
          </a:p>
        </p:txBody>
      </p:sp>
    </p:spTree>
    <p:extLst>
      <p:ext uri="{BB962C8B-B14F-4D97-AF65-F5344CB8AC3E}">
        <p14:creationId xmlns:p14="http://schemas.microsoft.com/office/powerpoint/2010/main" val="10140598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AB022B-D369-8CE6-F6CD-01B0975A56EA}"/>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64538C83-E0CD-ECC7-924B-A06A982C338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54BC670-D315-9107-8D0C-A4A60E78D622}"/>
              </a:ext>
            </a:extLst>
          </p:cNvPr>
          <p:cNvSpPr>
            <a:spLocks noGrp="1"/>
          </p:cNvSpPr>
          <p:nvPr>
            <p:ph type="dt" sz="half" idx="10"/>
          </p:nvPr>
        </p:nvSpPr>
        <p:spPr/>
        <p:txBody>
          <a:bodyPr/>
          <a:lstStyle/>
          <a:p>
            <a:fld id="{D208048B-57AF-4F53-BC84-8E0A1033FBEC}" type="datetimeFigureOut">
              <a:rPr lang="en-US" smtClean="0"/>
              <a:t>3/13/2024</a:t>
            </a:fld>
            <a:endParaRPr lang="en-US"/>
          </a:p>
        </p:txBody>
      </p:sp>
      <p:sp>
        <p:nvSpPr>
          <p:cNvPr id="5" name="Footer Placeholder 4">
            <a:extLst>
              <a:ext uri="{FF2B5EF4-FFF2-40B4-BE49-F238E27FC236}">
                <a16:creationId xmlns:a16="http://schemas.microsoft.com/office/drawing/2014/main" id="{B6EB3A63-5FE6-D39B-A9FF-6CE56E31C41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B8DD922-5BB2-E97C-0140-62C358DEB5C7}"/>
              </a:ext>
            </a:extLst>
          </p:cNvPr>
          <p:cNvSpPr>
            <a:spLocks noGrp="1"/>
          </p:cNvSpPr>
          <p:nvPr>
            <p:ph type="sldNum" sz="quarter" idx="12"/>
          </p:nvPr>
        </p:nvSpPr>
        <p:spPr/>
        <p:txBody>
          <a:bodyPr/>
          <a:lstStyle/>
          <a:p>
            <a:fld id="{BD8A8A1B-4E1E-43EF-8A39-7D4A3879B941}" type="slidenum">
              <a:rPr lang="en-US" smtClean="0"/>
              <a:t>‹#›</a:t>
            </a:fld>
            <a:endParaRPr lang="en-US"/>
          </a:p>
        </p:txBody>
      </p:sp>
    </p:spTree>
    <p:extLst>
      <p:ext uri="{BB962C8B-B14F-4D97-AF65-F5344CB8AC3E}">
        <p14:creationId xmlns:p14="http://schemas.microsoft.com/office/powerpoint/2010/main" val="7678772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4DCCD2-2906-34E1-08A9-278DD7CB9AD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D8E075D0-26F0-2A37-BD19-4A5D2F0996B7}"/>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16A2D2F-C1EE-057E-15CF-485FFE11DCA8}"/>
              </a:ext>
            </a:extLst>
          </p:cNvPr>
          <p:cNvSpPr>
            <a:spLocks noGrp="1"/>
          </p:cNvSpPr>
          <p:nvPr>
            <p:ph type="dt" sz="half" idx="10"/>
          </p:nvPr>
        </p:nvSpPr>
        <p:spPr/>
        <p:txBody>
          <a:bodyPr/>
          <a:lstStyle/>
          <a:p>
            <a:fld id="{D208048B-57AF-4F53-BC84-8E0A1033FBEC}" type="datetimeFigureOut">
              <a:rPr lang="en-US" smtClean="0"/>
              <a:t>3/13/2024</a:t>
            </a:fld>
            <a:endParaRPr lang="en-US"/>
          </a:p>
        </p:txBody>
      </p:sp>
      <p:sp>
        <p:nvSpPr>
          <p:cNvPr id="5" name="Footer Placeholder 4">
            <a:extLst>
              <a:ext uri="{FF2B5EF4-FFF2-40B4-BE49-F238E27FC236}">
                <a16:creationId xmlns:a16="http://schemas.microsoft.com/office/drawing/2014/main" id="{E9EB3390-9CFE-B227-ECAD-61DD78509E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282B14-1DFD-17E5-E3D4-5D7C8ECA91B8}"/>
              </a:ext>
            </a:extLst>
          </p:cNvPr>
          <p:cNvSpPr>
            <a:spLocks noGrp="1"/>
          </p:cNvSpPr>
          <p:nvPr>
            <p:ph type="sldNum" sz="quarter" idx="12"/>
          </p:nvPr>
        </p:nvSpPr>
        <p:spPr/>
        <p:txBody>
          <a:bodyPr/>
          <a:lstStyle/>
          <a:p>
            <a:fld id="{BD8A8A1B-4E1E-43EF-8A39-7D4A3879B941}" type="slidenum">
              <a:rPr lang="en-US" smtClean="0"/>
              <a:t>‹#›</a:t>
            </a:fld>
            <a:endParaRPr lang="en-US"/>
          </a:p>
        </p:txBody>
      </p:sp>
    </p:spTree>
    <p:extLst>
      <p:ext uri="{BB962C8B-B14F-4D97-AF65-F5344CB8AC3E}">
        <p14:creationId xmlns:p14="http://schemas.microsoft.com/office/powerpoint/2010/main" val="41132393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56148-ED20-03DF-8331-9F04380666CF}"/>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6D5E9B74-C8CA-94B1-8C81-56C3D3BE26F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4A698672-1CA1-3AFE-65C8-4E564512023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8926A68-0C3A-F453-1311-4BFAF89E691D}"/>
              </a:ext>
            </a:extLst>
          </p:cNvPr>
          <p:cNvSpPr>
            <a:spLocks noGrp="1"/>
          </p:cNvSpPr>
          <p:nvPr>
            <p:ph type="dt" sz="half" idx="10"/>
          </p:nvPr>
        </p:nvSpPr>
        <p:spPr/>
        <p:txBody>
          <a:bodyPr/>
          <a:lstStyle/>
          <a:p>
            <a:fld id="{D208048B-57AF-4F53-BC84-8E0A1033FBEC}" type="datetimeFigureOut">
              <a:rPr lang="en-US" smtClean="0"/>
              <a:t>3/13/2024</a:t>
            </a:fld>
            <a:endParaRPr lang="en-US"/>
          </a:p>
        </p:txBody>
      </p:sp>
      <p:sp>
        <p:nvSpPr>
          <p:cNvPr id="6" name="Footer Placeholder 5">
            <a:extLst>
              <a:ext uri="{FF2B5EF4-FFF2-40B4-BE49-F238E27FC236}">
                <a16:creationId xmlns:a16="http://schemas.microsoft.com/office/drawing/2014/main" id="{3F7CD487-C01A-2DFA-6644-323FD6BC0E6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7EE5E80-0F06-2483-7847-C20502F89FCD}"/>
              </a:ext>
            </a:extLst>
          </p:cNvPr>
          <p:cNvSpPr>
            <a:spLocks noGrp="1"/>
          </p:cNvSpPr>
          <p:nvPr>
            <p:ph type="sldNum" sz="quarter" idx="12"/>
          </p:nvPr>
        </p:nvSpPr>
        <p:spPr/>
        <p:txBody>
          <a:bodyPr/>
          <a:lstStyle/>
          <a:p>
            <a:fld id="{BD8A8A1B-4E1E-43EF-8A39-7D4A3879B941}" type="slidenum">
              <a:rPr lang="en-US" smtClean="0"/>
              <a:t>‹#›</a:t>
            </a:fld>
            <a:endParaRPr lang="en-US"/>
          </a:p>
        </p:txBody>
      </p:sp>
    </p:spTree>
    <p:extLst>
      <p:ext uri="{BB962C8B-B14F-4D97-AF65-F5344CB8AC3E}">
        <p14:creationId xmlns:p14="http://schemas.microsoft.com/office/powerpoint/2010/main" val="20292668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F0B197-1C9D-D256-1E6E-D30894A8A318}"/>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103B2FB0-EAE9-28DD-C873-6D9A8D20197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0026BB4-E7C2-3AB7-1D1E-39CC69C8DFF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BBCCC3F3-9064-F6AE-7AD9-3B116DDB982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BA58A07-81B6-3EDA-AFE0-F78365069D6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9655BA4B-8624-420A-F8D3-9455C06AF2E8}"/>
              </a:ext>
            </a:extLst>
          </p:cNvPr>
          <p:cNvSpPr>
            <a:spLocks noGrp="1"/>
          </p:cNvSpPr>
          <p:nvPr>
            <p:ph type="dt" sz="half" idx="10"/>
          </p:nvPr>
        </p:nvSpPr>
        <p:spPr/>
        <p:txBody>
          <a:bodyPr/>
          <a:lstStyle/>
          <a:p>
            <a:fld id="{D208048B-57AF-4F53-BC84-8E0A1033FBEC}" type="datetimeFigureOut">
              <a:rPr lang="en-US" smtClean="0"/>
              <a:t>3/13/2024</a:t>
            </a:fld>
            <a:endParaRPr lang="en-US"/>
          </a:p>
        </p:txBody>
      </p:sp>
      <p:sp>
        <p:nvSpPr>
          <p:cNvPr id="8" name="Footer Placeholder 7">
            <a:extLst>
              <a:ext uri="{FF2B5EF4-FFF2-40B4-BE49-F238E27FC236}">
                <a16:creationId xmlns:a16="http://schemas.microsoft.com/office/drawing/2014/main" id="{9A0774D8-7965-FB09-EBB1-9EA3289E38F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14A0B3C-1CA9-E7E8-388D-E4AFFBE856CD}"/>
              </a:ext>
            </a:extLst>
          </p:cNvPr>
          <p:cNvSpPr>
            <a:spLocks noGrp="1"/>
          </p:cNvSpPr>
          <p:nvPr>
            <p:ph type="sldNum" sz="quarter" idx="12"/>
          </p:nvPr>
        </p:nvSpPr>
        <p:spPr/>
        <p:txBody>
          <a:bodyPr/>
          <a:lstStyle/>
          <a:p>
            <a:fld id="{BD8A8A1B-4E1E-43EF-8A39-7D4A3879B941}" type="slidenum">
              <a:rPr lang="en-US" smtClean="0"/>
              <a:t>‹#›</a:t>
            </a:fld>
            <a:endParaRPr lang="en-US"/>
          </a:p>
        </p:txBody>
      </p:sp>
    </p:spTree>
    <p:extLst>
      <p:ext uri="{BB962C8B-B14F-4D97-AF65-F5344CB8AC3E}">
        <p14:creationId xmlns:p14="http://schemas.microsoft.com/office/powerpoint/2010/main" val="34107863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89762E-ECBE-959A-4D32-F32FA8819B7E}"/>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4FD0508B-DB53-7EC4-2E6A-C37B958D590B}"/>
              </a:ext>
            </a:extLst>
          </p:cNvPr>
          <p:cNvSpPr>
            <a:spLocks noGrp="1"/>
          </p:cNvSpPr>
          <p:nvPr>
            <p:ph type="dt" sz="half" idx="10"/>
          </p:nvPr>
        </p:nvSpPr>
        <p:spPr/>
        <p:txBody>
          <a:bodyPr/>
          <a:lstStyle/>
          <a:p>
            <a:fld id="{D208048B-57AF-4F53-BC84-8E0A1033FBEC}" type="datetimeFigureOut">
              <a:rPr lang="en-US" smtClean="0"/>
              <a:t>3/13/2024</a:t>
            </a:fld>
            <a:endParaRPr lang="en-US"/>
          </a:p>
        </p:txBody>
      </p:sp>
      <p:sp>
        <p:nvSpPr>
          <p:cNvPr id="4" name="Footer Placeholder 3">
            <a:extLst>
              <a:ext uri="{FF2B5EF4-FFF2-40B4-BE49-F238E27FC236}">
                <a16:creationId xmlns:a16="http://schemas.microsoft.com/office/drawing/2014/main" id="{8CEB6741-354E-5B47-A37F-00B5E0AFD90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3CE67A6-9AC8-7499-9427-29C31FBF1FB9}"/>
              </a:ext>
            </a:extLst>
          </p:cNvPr>
          <p:cNvSpPr>
            <a:spLocks noGrp="1"/>
          </p:cNvSpPr>
          <p:nvPr>
            <p:ph type="sldNum" sz="quarter" idx="12"/>
          </p:nvPr>
        </p:nvSpPr>
        <p:spPr/>
        <p:txBody>
          <a:bodyPr/>
          <a:lstStyle/>
          <a:p>
            <a:fld id="{BD8A8A1B-4E1E-43EF-8A39-7D4A3879B941}" type="slidenum">
              <a:rPr lang="en-US" smtClean="0"/>
              <a:t>‹#›</a:t>
            </a:fld>
            <a:endParaRPr lang="en-US"/>
          </a:p>
        </p:txBody>
      </p:sp>
    </p:spTree>
    <p:extLst>
      <p:ext uri="{BB962C8B-B14F-4D97-AF65-F5344CB8AC3E}">
        <p14:creationId xmlns:p14="http://schemas.microsoft.com/office/powerpoint/2010/main" val="40026183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253276C-4233-502D-E544-CBBAFF3F288E}"/>
              </a:ext>
            </a:extLst>
          </p:cNvPr>
          <p:cNvSpPr>
            <a:spLocks noGrp="1"/>
          </p:cNvSpPr>
          <p:nvPr>
            <p:ph type="dt" sz="half" idx="10"/>
          </p:nvPr>
        </p:nvSpPr>
        <p:spPr/>
        <p:txBody>
          <a:bodyPr/>
          <a:lstStyle/>
          <a:p>
            <a:fld id="{D208048B-57AF-4F53-BC84-8E0A1033FBEC}" type="datetimeFigureOut">
              <a:rPr lang="en-US" smtClean="0"/>
              <a:t>3/13/2024</a:t>
            </a:fld>
            <a:endParaRPr lang="en-US"/>
          </a:p>
        </p:txBody>
      </p:sp>
      <p:sp>
        <p:nvSpPr>
          <p:cNvPr id="3" name="Footer Placeholder 2">
            <a:extLst>
              <a:ext uri="{FF2B5EF4-FFF2-40B4-BE49-F238E27FC236}">
                <a16:creationId xmlns:a16="http://schemas.microsoft.com/office/drawing/2014/main" id="{79C670E7-A5A2-30FA-8777-88C054982D8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C91E42D-A268-0CE4-6B1D-CAF8A37FCE76}"/>
              </a:ext>
            </a:extLst>
          </p:cNvPr>
          <p:cNvSpPr>
            <a:spLocks noGrp="1"/>
          </p:cNvSpPr>
          <p:nvPr>
            <p:ph type="sldNum" sz="quarter" idx="12"/>
          </p:nvPr>
        </p:nvSpPr>
        <p:spPr/>
        <p:txBody>
          <a:bodyPr/>
          <a:lstStyle/>
          <a:p>
            <a:fld id="{BD8A8A1B-4E1E-43EF-8A39-7D4A3879B941}" type="slidenum">
              <a:rPr lang="en-US" smtClean="0"/>
              <a:t>‹#›</a:t>
            </a:fld>
            <a:endParaRPr lang="en-US"/>
          </a:p>
        </p:txBody>
      </p:sp>
    </p:spTree>
    <p:extLst>
      <p:ext uri="{BB962C8B-B14F-4D97-AF65-F5344CB8AC3E}">
        <p14:creationId xmlns:p14="http://schemas.microsoft.com/office/powerpoint/2010/main" val="16588188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5A80D3-AA12-A3CE-DA9D-0C971390E63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6BD8AE8A-9DE7-DCBC-C54E-7B3CF26FB75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392B05F6-393A-EC40-FE9D-90860649863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0A5D2C3-2C62-5D2A-7925-9061259B71AB}"/>
              </a:ext>
            </a:extLst>
          </p:cNvPr>
          <p:cNvSpPr>
            <a:spLocks noGrp="1"/>
          </p:cNvSpPr>
          <p:nvPr>
            <p:ph type="dt" sz="half" idx="10"/>
          </p:nvPr>
        </p:nvSpPr>
        <p:spPr/>
        <p:txBody>
          <a:bodyPr/>
          <a:lstStyle/>
          <a:p>
            <a:fld id="{D208048B-57AF-4F53-BC84-8E0A1033FBEC}" type="datetimeFigureOut">
              <a:rPr lang="en-US" smtClean="0"/>
              <a:t>3/13/2024</a:t>
            </a:fld>
            <a:endParaRPr lang="en-US"/>
          </a:p>
        </p:txBody>
      </p:sp>
      <p:sp>
        <p:nvSpPr>
          <p:cNvPr id="6" name="Footer Placeholder 5">
            <a:extLst>
              <a:ext uri="{FF2B5EF4-FFF2-40B4-BE49-F238E27FC236}">
                <a16:creationId xmlns:a16="http://schemas.microsoft.com/office/drawing/2014/main" id="{D2DF9B6A-01DE-5D44-84C0-B9316AAFC9C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A9FB49-C952-C770-2598-62D6DDB4B2DD}"/>
              </a:ext>
            </a:extLst>
          </p:cNvPr>
          <p:cNvSpPr>
            <a:spLocks noGrp="1"/>
          </p:cNvSpPr>
          <p:nvPr>
            <p:ph type="sldNum" sz="quarter" idx="12"/>
          </p:nvPr>
        </p:nvSpPr>
        <p:spPr/>
        <p:txBody>
          <a:bodyPr/>
          <a:lstStyle/>
          <a:p>
            <a:fld id="{BD8A8A1B-4E1E-43EF-8A39-7D4A3879B941}" type="slidenum">
              <a:rPr lang="en-US" smtClean="0"/>
              <a:t>‹#›</a:t>
            </a:fld>
            <a:endParaRPr lang="en-US"/>
          </a:p>
        </p:txBody>
      </p:sp>
    </p:spTree>
    <p:extLst>
      <p:ext uri="{BB962C8B-B14F-4D97-AF65-F5344CB8AC3E}">
        <p14:creationId xmlns:p14="http://schemas.microsoft.com/office/powerpoint/2010/main" val="27225165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489B4F-D965-6AC0-5F48-BAB3B684802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7126C50D-279D-895A-52FB-7DA864BDE72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4176F351-CC07-ECB4-9F8C-C9CAF1FB6E3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A370555-77E3-2C41-0F1B-FDDC97C9BFF0}"/>
              </a:ext>
            </a:extLst>
          </p:cNvPr>
          <p:cNvSpPr>
            <a:spLocks noGrp="1"/>
          </p:cNvSpPr>
          <p:nvPr>
            <p:ph type="dt" sz="half" idx="10"/>
          </p:nvPr>
        </p:nvSpPr>
        <p:spPr/>
        <p:txBody>
          <a:bodyPr/>
          <a:lstStyle/>
          <a:p>
            <a:fld id="{D208048B-57AF-4F53-BC84-8E0A1033FBEC}" type="datetimeFigureOut">
              <a:rPr lang="en-US" smtClean="0"/>
              <a:t>3/13/2024</a:t>
            </a:fld>
            <a:endParaRPr lang="en-US"/>
          </a:p>
        </p:txBody>
      </p:sp>
      <p:sp>
        <p:nvSpPr>
          <p:cNvPr id="6" name="Footer Placeholder 5">
            <a:extLst>
              <a:ext uri="{FF2B5EF4-FFF2-40B4-BE49-F238E27FC236}">
                <a16:creationId xmlns:a16="http://schemas.microsoft.com/office/drawing/2014/main" id="{A3D4813D-F0C0-D29A-78CF-FFE76A8D4F4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E9144A9-07D0-A149-7BCF-EE070C62252C}"/>
              </a:ext>
            </a:extLst>
          </p:cNvPr>
          <p:cNvSpPr>
            <a:spLocks noGrp="1"/>
          </p:cNvSpPr>
          <p:nvPr>
            <p:ph type="sldNum" sz="quarter" idx="12"/>
          </p:nvPr>
        </p:nvSpPr>
        <p:spPr/>
        <p:txBody>
          <a:bodyPr/>
          <a:lstStyle/>
          <a:p>
            <a:fld id="{BD8A8A1B-4E1E-43EF-8A39-7D4A3879B941}" type="slidenum">
              <a:rPr lang="en-US" smtClean="0"/>
              <a:t>‹#›</a:t>
            </a:fld>
            <a:endParaRPr lang="en-US"/>
          </a:p>
        </p:txBody>
      </p:sp>
    </p:spTree>
    <p:extLst>
      <p:ext uri="{BB962C8B-B14F-4D97-AF65-F5344CB8AC3E}">
        <p14:creationId xmlns:p14="http://schemas.microsoft.com/office/powerpoint/2010/main" val="39396156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C98390D-1AA4-CBAD-B48E-20E99A74562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95C0C076-397E-5CBE-C668-0E67500C720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38EC5BC-E409-36F1-F9D4-805927B1CD3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D208048B-57AF-4F53-BC84-8E0A1033FBEC}" type="datetimeFigureOut">
              <a:rPr lang="en-US" smtClean="0"/>
              <a:pPr/>
              <a:t>3/13/2024</a:t>
            </a:fld>
            <a:endParaRPr lang="en-US" dirty="0"/>
          </a:p>
        </p:txBody>
      </p:sp>
      <p:sp>
        <p:nvSpPr>
          <p:cNvPr id="5" name="Footer Placeholder 4">
            <a:extLst>
              <a:ext uri="{FF2B5EF4-FFF2-40B4-BE49-F238E27FC236}">
                <a16:creationId xmlns:a16="http://schemas.microsoft.com/office/drawing/2014/main" id="{509AD662-123D-03DA-CEC7-44AC2543F54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dirty="0"/>
          </a:p>
        </p:txBody>
      </p:sp>
      <p:sp>
        <p:nvSpPr>
          <p:cNvPr id="6" name="Slide Number Placeholder 5">
            <a:extLst>
              <a:ext uri="{FF2B5EF4-FFF2-40B4-BE49-F238E27FC236}">
                <a16:creationId xmlns:a16="http://schemas.microsoft.com/office/drawing/2014/main" id="{506A16B1-7D0C-3875-6B93-53B9991EB6C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BD8A8A1B-4E1E-43EF-8A39-7D4A3879B941}" type="slidenum">
              <a:rPr lang="en-US" smtClean="0"/>
              <a:pPr/>
              <a:t>‹#›</a:t>
            </a:fld>
            <a:endParaRPr lang="en-US" dirty="0"/>
          </a:p>
        </p:txBody>
      </p:sp>
    </p:spTree>
    <p:extLst>
      <p:ext uri="{BB962C8B-B14F-4D97-AF65-F5344CB8AC3E}">
        <p14:creationId xmlns:p14="http://schemas.microsoft.com/office/powerpoint/2010/main" val="372890962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hyperlink" Target="https://www.google.com/search?sca_esv=52b056e1a97f92b3&amp;rlz=1C1RXQR_enIN1067IN1067&amp;sxsrf=ACQVn0-YHOygz0gP9kgxJnHYQ_OtcEp8qw:1710298583742&amp;q=circuit+diagram&amp;spell=1&amp;sa=X&amp;ved=2ahUKEwilrqzcnvCEAxULplYBHYbZAdEQkeECKAB6BAgJEAI" TargetMode="Externa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36">
            <a:extLst>
              <a:ext uri="{FF2B5EF4-FFF2-40B4-BE49-F238E27FC236}">
                <a16:creationId xmlns:a16="http://schemas.microsoft.com/office/drawing/2014/main" id="{8A94871E-96FC-4ADE-815B-41A636E34F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0DBE889-8A2B-6522-E5A0-9B92C9E231A7}"/>
              </a:ext>
            </a:extLst>
          </p:cNvPr>
          <p:cNvSpPr>
            <a:spLocks noGrp="1"/>
          </p:cNvSpPr>
          <p:nvPr>
            <p:ph type="ctrTitle"/>
          </p:nvPr>
        </p:nvSpPr>
        <p:spPr>
          <a:xfrm>
            <a:off x="640080" y="320040"/>
            <a:ext cx="6692827" cy="3892669"/>
          </a:xfrm>
        </p:spPr>
        <p:txBody>
          <a:bodyPr>
            <a:normAutofit/>
          </a:bodyPr>
          <a:lstStyle/>
          <a:p>
            <a:pPr algn="l"/>
            <a:r>
              <a:rPr lang="en-US" sz="5100" dirty="0">
                <a:effectLst/>
                <a:latin typeface="Times New Roman" panose="02020603050405020304" pitchFamily="18" charset="0"/>
                <a:ea typeface="Times New Roman" panose="02020603050405020304" pitchFamily="18" charset="0"/>
              </a:rPr>
              <a:t>BLUETOOTH CONTROLLED ROBOTIC ARM USING 8051 MICROCONTROLLER</a:t>
            </a:r>
            <a:endParaRPr lang="en-IN" sz="5100" dirty="0"/>
          </a:p>
        </p:txBody>
      </p:sp>
      <p:sp>
        <p:nvSpPr>
          <p:cNvPr id="3" name="Subtitle 2">
            <a:extLst>
              <a:ext uri="{FF2B5EF4-FFF2-40B4-BE49-F238E27FC236}">
                <a16:creationId xmlns:a16="http://schemas.microsoft.com/office/drawing/2014/main" id="{EB1C8A4E-159C-5A33-4BE7-30FABB23DB5C}"/>
              </a:ext>
            </a:extLst>
          </p:cNvPr>
          <p:cNvSpPr>
            <a:spLocks noGrp="1"/>
          </p:cNvSpPr>
          <p:nvPr>
            <p:ph type="subTitle" idx="1"/>
          </p:nvPr>
        </p:nvSpPr>
        <p:spPr>
          <a:xfrm>
            <a:off x="295275" y="4631161"/>
            <a:ext cx="11649075" cy="1569486"/>
          </a:xfrm>
        </p:spPr>
        <p:txBody>
          <a:bodyPr>
            <a:noAutofit/>
          </a:bodyPr>
          <a:lstStyle/>
          <a:p>
            <a:pPr marL="457200" marR="240665" algn="l"/>
            <a:r>
              <a:rPr lang="en-US" sz="1800" dirty="0">
                <a:effectLst/>
                <a:latin typeface="Calibri" panose="020F0502020204030204" pitchFamily="34" charset="0"/>
                <a:ea typeface="Times New Roman" panose="02020603050405020304" pitchFamily="18" charset="0"/>
              </a:rPr>
              <a:t>The Bluetooth-controlled robot project combines hardware and software components, featuring an 8051 microcontroller, motor driver circuitry, DC motors, Bluetooth module, and Android mobile device. The Android app serves as a user-friendly interface for sending commands, enabling remote control of the robot's movements - forward, backward, left, and right. The microcontroller acts as the central processing unit, managing Bluetooth communication and translating user input into motor control signals. This integration fosters hands-on learning in microcontroller programming, Bluetooth communication, motor control circuits, and Android app development. The project offers both educational value and potential for expansion with additional sensors, making it an excellent choice for robotics enthusiasts, hobbyists, and students.</a:t>
            </a:r>
            <a:endParaRPr lang="en-IN" sz="1800" dirty="0">
              <a:effectLst/>
              <a:latin typeface="Times New Roman" panose="02020603050405020304" pitchFamily="18" charset="0"/>
              <a:ea typeface="Times New Roman" panose="02020603050405020304" pitchFamily="18" charset="0"/>
            </a:endParaRPr>
          </a:p>
          <a:p>
            <a:pPr algn="l"/>
            <a:br>
              <a:rPr lang="en-US" sz="1800" dirty="0">
                <a:effectLst/>
                <a:latin typeface="Calibri" panose="020F0502020204030204" pitchFamily="34" charset="0"/>
                <a:ea typeface="Times New Roman" panose="02020603050405020304" pitchFamily="18" charset="0"/>
              </a:rPr>
            </a:br>
            <a:endParaRPr lang="en-IN" sz="1800" dirty="0"/>
          </a:p>
        </p:txBody>
      </p:sp>
      <p:sp>
        <p:nvSpPr>
          <p:cNvPr id="38"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4562" y="4409267"/>
            <a:ext cx="4243589" cy="18288"/>
          </a:xfrm>
          <a:custGeom>
            <a:avLst/>
            <a:gdLst>
              <a:gd name="connsiteX0" fmla="*/ 0 w 4243589"/>
              <a:gd name="connsiteY0" fmla="*/ 0 h 18288"/>
              <a:gd name="connsiteX1" fmla="*/ 563791 w 4243589"/>
              <a:gd name="connsiteY1" fmla="*/ 0 h 18288"/>
              <a:gd name="connsiteX2" fmla="*/ 1042710 w 4243589"/>
              <a:gd name="connsiteY2" fmla="*/ 0 h 18288"/>
              <a:gd name="connsiteX3" fmla="*/ 1564066 w 4243589"/>
              <a:gd name="connsiteY3" fmla="*/ 0 h 18288"/>
              <a:gd name="connsiteX4" fmla="*/ 2212729 w 4243589"/>
              <a:gd name="connsiteY4" fmla="*/ 0 h 18288"/>
              <a:gd name="connsiteX5" fmla="*/ 2776520 w 4243589"/>
              <a:gd name="connsiteY5" fmla="*/ 0 h 18288"/>
              <a:gd name="connsiteX6" fmla="*/ 3297875 w 4243589"/>
              <a:gd name="connsiteY6" fmla="*/ 0 h 18288"/>
              <a:gd name="connsiteX7" fmla="*/ 4243589 w 4243589"/>
              <a:gd name="connsiteY7" fmla="*/ 0 h 18288"/>
              <a:gd name="connsiteX8" fmla="*/ 4243589 w 4243589"/>
              <a:gd name="connsiteY8" fmla="*/ 18288 h 18288"/>
              <a:gd name="connsiteX9" fmla="*/ 3637362 w 4243589"/>
              <a:gd name="connsiteY9" fmla="*/ 18288 h 18288"/>
              <a:gd name="connsiteX10" fmla="*/ 3116007 w 4243589"/>
              <a:gd name="connsiteY10" fmla="*/ 18288 h 18288"/>
              <a:gd name="connsiteX11" fmla="*/ 2424908 w 4243589"/>
              <a:gd name="connsiteY11" fmla="*/ 18288 h 18288"/>
              <a:gd name="connsiteX12" fmla="*/ 1861117 w 4243589"/>
              <a:gd name="connsiteY12" fmla="*/ 18288 h 18288"/>
              <a:gd name="connsiteX13" fmla="*/ 1382198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3987" y="7429"/>
                  <a:pt x="4243569" y="10822"/>
                  <a:pt x="4243589" y="18288"/>
                </a:cubicBezTo>
                <a:cubicBezTo>
                  <a:pt x="4112949" y="-2855"/>
                  <a:pt x="3928037" y="1831"/>
                  <a:pt x="3637362" y="18288"/>
                </a:cubicBezTo>
                <a:cubicBezTo>
                  <a:pt x="3346687" y="34745"/>
                  <a:pt x="3254446" y="26669"/>
                  <a:pt x="3116007" y="18288"/>
                </a:cubicBezTo>
                <a:cubicBezTo>
                  <a:pt x="2977569" y="9907"/>
                  <a:pt x="2620228" y="28873"/>
                  <a:pt x="2424908" y="18288"/>
                </a:cubicBezTo>
                <a:cubicBezTo>
                  <a:pt x="2229588" y="7703"/>
                  <a:pt x="2088287" y="-3854"/>
                  <a:pt x="1861117" y="18288"/>
                </a:cubicBezTo>
                <a:cubicBezTo>
                  <a:pt x="1633947" y="40430"/>
                  <a:pt x="1502447" y="-871"/>
                  <a:pt x="1382198" y="18288"/>
                </a:cubicBezTo>
                <a:cubicBezTo>
                  <a:pt x="1261949" y="37447"/>
                  <a:pt x="1045440" y="28353"/>
                  <a:pt x="733535" y="18288"/>
                </a:cubicBezTo>
                <a:cubicBezTo>
                  <a:pt x="421630" y="8223"/>
                  <a:pt x="341257" y="-18359"/>
                  <a:pt x="0" y="18288"/>
                </a:cubicBezTo>
                <a:cubicBezTo>
                  <a:pt x="-591" y="13205"/>
                  <a:pt x="-663" y="6329"/>
                  <a:pt x="0" y="0"/>
                </a:cubicBezTo>
                <a:close/>
              </a:path>
              <a:path w="4243589" h="18288"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2703" y="5429"/>
                  <a:pt x="4244410" y="14046"/>
                  <a:pt x="4243589" y="18288"/>
                </a:cubicBezTo>
                <a:cubicBezTo>
                  <a:pt x="4130424" y="-1240"/>
                  <a:pt x="3932803" y="42249"/>
                  <a:pt x="3722234" y="18288"/>
                </a:cubicBezTo>
                <a:cubicBezTo>
                  <a:pt x="3511665" y="-5673"/>
                  <a:pt x="3269903" y="45994"/>
                  <a:pt x="3116007" y="18288"/>
                </a:cubicBezTo>
                <a:cubicBezTo>
                  <a:pt x="2962111" y="-9418"/>
                  <a:pt x="2744280" y="23224"/>
                  <a:pt x="2509780" y="18288"/>
                </a:cubicBezTo>
                <a:cubicBezTo>
                  <a:pt x="2275280" y="13352"/>
                  <a:pt x="2066059" y="43664"/>
                  <a:pt x="1945989" y="18288"/>
                </a:cubicBezTo>
                <a:cubicBezTo>
                  <a:pt x="1825919" y="-7088"/>
                  <a:pt x="1407329" y="12616"/>
                  <a:pt x="1254890" y="18288"/>
                </a:cubicBezTo>
                <a:cubicBezTo>
                  <a:pt x="1102451" y="23960"/>
                  <a:pt x="837950" y="31673"/>
                  <a:pt x="563791" y="18288"/>
                </a:cubicBezTo>
                <a:cubicBezTo>
                  <a:pt x="289632" y="4903"/>
                  <a:pt x="132768" y="7105"/>
                  <a:pt x="0" y="18288"/>
                </a:cubicBezTo>
                <a:cubicBezTo>
                  <a:pt x="668" y="13665"/>
                  <a:pt x="578" y="5675"/>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Video 3" descr="Box Packages">
            <a:extLst>
              <a:ext uri="{FF2B5EF4-FFF2-40B4-BE49-F238E27FC236}">
                <a16:creationId xmlns:a16="http://schemas.microsoft.com/office/drawing/2014/main" id="{DAE46EE9-3CE6-89FA-4E06-F22E22B281D7}"/>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1" b="258"/>
          <a:stretch/>
        </p:blipFill>
        <p:spPr>
          <a:xfrm>
            <a:off x="7781544" y="2164169"/>
            <a:ext cx="4087368" cy="2293188"/>
          </a:xfrm>
          <a:prstGeom prst="rect">
            <a:avLst/>
          </a:prstGeom>
        </p:spPr>
      </p:pic>
    </p:spTree>
    <p:extLst>
      <p:ext uri="{BB962C8B-B14F-4D97-AF65-F5344CB8AC3E}">
        <p14:creationId xmlns:p14="http://schemas.microsoft.com/office/powerpoint/2010/main" val="136552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18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1788B-1C9E-B27F-05D7-05EABB0A50C3}"/>
              </a:ext>
            </a:extLst>
          </p:cNvPr>
          <p:cNvSpPr>
            <a:spLocks noGrp="1"/>
          </p:cNvSpPr>
          <p:nvPr>
            <p:ph type="ctrTitle"/>
          </p:nvPr>
        </p:nvSpPr>
        <p:spPr>
          <a:xfrm>
            <a:off x="339888" y="380619"/>
            <a:ext cx="3277432" cy="1539621"/>
          </a:xfrm>
        </p:spPr>
        <p:txBody>
          <a:bodyPr>
            <a:normAutofit/>
          </a:bodyPr>
          <a:lstStyle/>
          <a:p>
            <a:r>
              <a:rPr lang="en-US" sz="3000" b="1" dirty="0">
                <a:effectLst/>
                <a:latin typeface="Times New Roman" panose="02020603050405020304" pitchFamily="18" charset="0"/>
                <a:ea typeface="Times New Roman" panose="02020603050405020304" pitchFamily="18" charset="0"/>
              </a:rPr>
              <a:t>INTRODUCTION</a:t>
            </a:r>
            <a:br>
              <a:rPr lang="en-IN" sz="3000" b="1" dirty="0">
                <a:effectLst/>
                <a:latin typeface="Times New Roman" panose="02020603050405020304" pitchFamily="18" charset="0"/>
                <a:ea typeface="Times New Roman" panose="02020603050405020304" pitchFamily="18" charset="0"/>
              </a:rPr>
            </a:br>
            <a:endParaRPr lang="en-IN" sz="3000" dirty="0"/>
          </a:p>
        </p:txBody>
      </p:sp>
      <p:sp>
        <p:nvSpPr>
          <p:cNvPr id="3" name="Subtitle 2">
            <a:extLst>
              <a:ext uri="{FF2B5EF4-FFF2-40B4-BE49-F238E27FC236}">
                <a16:creationId xmlns:a16="http://schemas.microsoft.com/office/drawing/2014/main" id="{79DAF094-A46B-4CA7-E33A-7D269661E6FE}"/>
              </a:ext>
            </a:extLst>
          </p:cNvPr>
          <p:cNvSpPr>
            <a:spLocks noGrp="1"/>
          </p:cNvSpPr>
          <p:nvPr>
            <p:ph type="subTitle" idx="1"/>
          </p:nvPr>
        </p:nvSpPr>
        <p:spPr>
          <a:xfrm>
            <a:off x="83976" y="2300859"/>
            <a:ext cx="3631606" cy="4176522"/>
          </a:xfrm>
        </p:spPr>
        <p:txBody>
          <a:bodyPr>
            <a:normAutofit fontScale="25000" lnSpcReduction="20000"/>
          </a:bodyPr>
          <a:lstStyle/>
          <a:p>
            <a:pPr marL="630555"/>
            <a:r>
              <a:rPr lang="en-US" sz="4800" dirty="0">
                <a:effectLst/>
                <a:latin typeface="Calibri" panose="020F0502020204030204" pitchFamily="34" charset="0"/>
                <a:ea typeface="Times New Roman" panose="02020603050405020304" pitchFamily="18" charset="0"/>
              </a:rPr>
              <a:t>Creating a Bluetooth-controlled robot using an 8051 microcontroller and an Android mobile device can be a fun and educational project. In this project, you will use Bluetooth communication to control the robot's movement (forward, backward, left, right) from your Android mobile phone. Here's a step-by-step guide on how to build such a robot.</a:t>
            </a:r>
            <a:endParaRPr lang="en-IN" sz="4800" dirty="0">
              <a:effectLst/>
              <a:latin typeface="Times New Roman" panose="02020603050405020304" pitchFamily="18" charset="0"/>
              <a:ea typeface="Times New Roman" panose="02020603050405020304" pitchFamily="18" charset="0"/>
            </a:endParaRPr>
          </a:p>
          <a:p>
            <a:pPr marL="630555"/>
            <a:r>
              <a:rPr lang="en-US" sz="4800" dirty="0">
                <a:effectLst/>
                <a:latin typeface="Calibri" panose="020F0502020204030204" pitchFamily="34" charset="0"/>
                <a:ea typeface="Times New Roman" panose="02020603050405020304" pitchFamily="18" charset="0"/>
              </a:rPr>
              <a:t>Robotic arms have revolutionized various industries by providing precision and versatility in tasks ranging from manufacturing to healthcare. One way to enhance the usability of such robotic arms is by incorporating wireless control systems, and Bluetooth technology is an excellent choice for this purpose. In this project, we will introduce a Bluetooth controlled robotic arm that is driven by a popular microcontroller, the 8051.</a:t>
            </a:r>
            <a:endParaRPr lang="en-IN" sz="4800" dirty="0">
              <a:effectLst/>
              <a:latin typeface="Times New Roman" panose="02020603050405020304" pitchFamily="18" charset="0"/>
              <a:ea typeface="Times New Roman" panose="02020603050405020304" pitchFamily="18" charset="0"/>
            </a:endParaRPr>
          </a:p>
          <a:p>
            <a:pPr marL="630555"/>
            <a:r>
              <a:rPr lang="en-US" sz="4800" dirty="0">
                <a:effectLst/>
                <a:latin typeface="Calibri" panose="020F0502020204030204" pitchFamily="34" charset="0"/>
                <a:ea typeface="Times New Roman" panose="02020603050405020304" pitchFamily="18" charset="0"/>
              </a:rPr>
              <a:t>The 8051 microcontroller is a widely used microcontroller known for its reliability and versatility. It can be programmed to control various electronic systems and interfaces effectively with other hardware components. When combined with Bluetooth communication, it allows for remote control and automation of a robotic arm.</a:t>
            </a:r>
            <a:endParaRPr lang="en-IN" sz="4800" dirty="0">
              <a:effectLst/>
              <a:latin typeface="Times New Roman" panose="02020603050405020304" pitchFamily="18" charset="0"/>
              <a:ea typeface="Times New Roman" panose="02020603050405020304" pitchFamily="18" charset="0"/>
            </a:endParaRPr>
          </a:p>
          <a:p>
            <a:endParaRPr lang="en-IN" sz="600" dirty="0"/>
          </a:p>
        </p:txBody>
      </p:sp>
      <p:pic>
        <p:nvPicPr>
          <p:cNvPr id="16" name="Picture 15">
            <a:extLst>
              <a:ext uri="{FF2B5EF4-FFF2-40B4-BE49-F238E27FC236}">
                <a16:creationId xmlns:a16="http://schemas.microsoft.com/office/drawing/2014/main" id="{8A99BF36-7F65-4CDB-81C4-A35B11A22B0A}"/>
              </a:ext>
            </a:extLst>
          </p:cNvPr>
          <p:cNvPicPr>
            <a:picLocks noChangeAspect="1"/>
          </p:cNvPicPr>
          <p:nvPr/>
        </p:nvPicPr>
        <p:blipFill rotWithShape="1">
          <a:blip r:embed="rId2"/>
          <a:srcRect l="25253"/>
          <a:stretch/>
        </p:blipFill>
        <p:spPr>
          <a:xfrm>
            <a:off x="3957208" y="10"/>
            <a:ext cx="8234792" cy="6857990"/>
          </a:xfrm>
          <a:custGeom>
            <a:avLst/>
            <a:gdLst/>
            <a:ahLst/>
            <a:cxnLst/>
            <a:rect l="l" t="t" r="r" b="b"/>
            <a:pathLst>
              <a:path w="8234792" h="6821666">
                <a:moveTo>
                  <a:pt x="2322410" y="0"/>
                </a:moveTo>
                <a:lnTo>
                  <a:pt x="8234792" y="0"/>
                </a:lnTo>
                <a:lnTo>
                  <a:pt x="8234792" y="4503719"/>
                </a:lnTo>
                <a:lnTo>
                  <a:pt x="8215888" y="4629599"/>
                </a:lnTo>
                <a:cubicBezTo>
                  <a:pt x="8049795" y="5454493"/>
                  <a:pt x="7647096" y="6191792"/>
                  <a:pt x="7082996" y="6765066"/>
                </a:cubicBezTo>
                <a:lnTo>
                  <a:pt x="7021717" y="6821666"/>
                </a:lnTo>
                <a:lnTo>
                  <a:pt x="0" y="6821666"/>
                </a:lnTo>
                <a:lnTo>
                  <a:pt x="0" y="3790727"/>
                </a:lnTo>
                <a:cubicBezTo>
                  <a:pt x="0" y="2186928"/>
                  <a:pt x="879517" y="791919"/>
                  <a:pt x="2175128" y="76659"/>
                </a:cubicBezTo>
                <a:close/>
              </a:path>
            </a:pathLst>
          </a:custGeom>
        </p:spPr>
      </p:pic>
    </p:spTree>
    <p:extLst>
      <p:ext uri="{BB962C8B-B14F-4D97-AF65-F5344CB8AC3E}">
        <p14:creationId xmlns:p14="http://schemas.microsoft.com/office/powerpoint/2010/main" val="23416793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8EFA35-B986-B7F1-B352-78B24391CBD0}"/>
              </a:ext>
            </a:extLst>
          </p:cNvPr>
          <p:cNvSpPr>
            <a:spLocks noGrp="1"/>
          </p:cNvSpPr>
          <p:nvPr>
            <p:ph type="title"/>
          </p:nvPr>
        </p:nvSpPr>
        <p:spPr/>
        <p:txBody>
          <a:bodyPr/>
          <a:lstStyle/>
          <a:p>
            <a:r>
              <a:rPr lang="en-US" sz="4400" dirty="0"/>
              <a:t>HARDWARE &amp; SOFTWARE REQUIREMENTS</a:t>
            </a:r>
            <a:br>
              <a:rPr lang="en-US" sz="4400" dirty="0"/>
            </a:br>
            <a:endParaRPr lang="en-IN" dirty="0"/>
          </a:p>
        </p:txBody>
      </p:sp>
      <p:sp>
        <p:nvSpPr>
          <p:cNvPr id="3" name="Content Placeholder 2">
            <a:extLst>
              <a:ext uri="{FF2B5EF4-FFF2-40B4-BE49-F238E27FC236}">
                <a16:creationId xmlns:a16="http://schemas.microsoft.com/office/drawing/2014/main" id="{0062D8B7-56FD-162F-6D1D-DBB6FBC85D40}"/>
              </a:ext>
            </a:extLst>
          </p:cNvPr>
          <p:cNvSpPr>
            <a:spLocks noGrp="1"/>
          </p:cNvSpPr>
          <p:nvPr>
            <p:ph sz="half" idx="1"/>
          </p:nvPr>
        </p:nvSpPr>
        <p:spPr/>
        <p:txBody>
          <a:bodyPr>
            <a:normAutofit fontScale="92500" lnSpcReduction="10000"/>
          </a:bodyPr>
          <a:lstStyle/>
          <a:p>
            <a:pPr algn="l"/>
            <a:r>
              <a:rPr lang="en-US" sz="2800" b="1" dirty="0">
                <a:latin typeface="Söhne"/>
              </a:rPr>
              <a:t>Ha</a:t>
            </a:r>
            <a:r>
              <a:rPr lang="en-US" sz="2800" b="1" i="0" dirty="0">
                <a:effectLst/>
                <a:latin typeface="Söhne"/>
              </a:rPr>
              <a:t>rdware Requirements</a:t>
            </a:r>
          </a:p>
          <a:p>
            <a:pPr algn="l">
              <a:buFont typeface="+mj-lt"/>
              <a:buAutoNum type="arabicPeriod"/>
            </a:pPr>
            <a:r>
              <a:rPr lang="en-US" sz="2800" i="0" dirty="0">
                <a:solidFill>
                  <a:srgbClr val="374151"/>
                </a:solidFill>
                <a:effectLst/>
                <a:latin typeface="Söhne"/>
              </a:rPr>
              <a:t>Microcontroller System</a:t>
            </a:r>
          </a:p>
          <a:p>
            <a:pPr algn="l">
              <a:buFont typeface="+mj-lt"/>
              <a:buAutoNum type="arabicPeriod"/>
            </a:pPr>
            <a:r>
              <a:rPr lang="en-US" sz="2800" i="0" dirty="0">
                <a:solidFill>
                  <a:srgbClr val="374151"/>
                </a:solidFill>
                <a:effectLst/>
                <a:latin typeface="Söhne"/>
              </a:rPr>
              <a:t>Bluetooth Module</a:t>
            </a:r>
          </a:p>
          <a:p>
            <a:pPr algn="l">
              <a:buFont typeface="+mj-lt"/>
              <a:buAutoNum type="arabicPeriod"/>
            </a:pPr>
            <a:r>
              <a:rPr lang="en-US" sz="2800" i="0" dirty="0">
                <a:solidFill>
                  <a:srgbClr val="374151"/>
                </a:solidFill>
                <a:effectLst/>
                <a:latin typeface="Söhne"/>
              </a:rPr>
              <a:t>Motor Drivers</a:t>
            </a:r>
          </a:p>
          <a:p>
            <a:pPr algn="l">
              <a:buFont typeface="+mj-lt"/>
              <a:buAutoNum type="arabicPeriod"/>
            </a:pPr>
            <a:r>
              <a:rPr lang="en-US" sz="2800" i="0" dirty="0">
                <a:solidFill>
                  <a:srgbClr val="374151"/>
                </a:solidFill>
                <a:effectLst/>
                <a:latin typeface="Söhne"/>
              </a:rPr>
              <a:t>Power Supply</a:t>
            </a:r>
          </a:p>
          <a:p>
            <a:pPr algn="l">
              <a:buFont typeface="+mj-lt"/>
              <a:buAutoNum type="arabicPeriod"/>
            </a:pPr>
            <a:r>
              <a:rPr lang="en-US" sz="2800" i="0" dirty="0">
                <a:solidFill>
                  <a:srgbClr val="374151"/>
                </a:solidFill>
                <a:effectLst/>
                <a:latin typeface="Söhne"/>
              </a:rPr>
              <a:t>Sensors (Optional)</a:t>
            </a:r>
          </a:p>
          <a:p>
            <a:pPr algn="l">
              <a:buFont typeface="+mj-lt"/>
              <a:buAutoNum type="arabicPeriod"/>
            </a:pPr>
            <a:r>
              <a:rPr lang="en-US" sz="2800" i="0" dirty="0">
                <a:solidFill>
                  <a:srgbClr val="374151"/>
                </a:solidFill>
                <a:effectLst/>
                <a:latin typeface="Söhne"/>
              </a:rPr>
              <a:t>Chassis and Structure</a:t>
            </a:r>
          </a:p>
          <a:p>
            <a:pPr algn="l">
              <a:buFont typeface="+mj-lt"/>
              <a:buAutoNum type="arabicPeriod"/>
            </a:pPr>
            <a:r>
              <a:rPr lang="en-US" sz="2800" i="0" dirty="0">
                <a:solidFill>
                  <a:srgbClr val="374151"/>
                </a:solidFill>
                <a:effectLst/>
                <a:latin typeface="Söhne"/>
              </a:rPr>
              <a:t>Connectors and Wiring</a:t>
            </a:r>
            <a:endParaRPr lang="en-US" sz="2800" dirty="0">
              <a:solidFill>
                <a:srgbClr val="374151"/>
              </a:solidFill>
              <a:latin typeface="Söhne"/>
            </a:endParaRPr>
          </a:p>
          <a:p>
            <a:endParaRPr lang="en-IN" dirty="0"/>
          </a:p>
        </p:txBody>
      </p:sp>
      <p:sp>
        <p:nvSpPr>
          <p:cNvPr id="4" name="Content Placeholder 3">
            <a:extLst>
              <a:ext uri="{FF2B5EF4-FFF2-40B4-BE49-F238E27FC236}">
                <a16:creationId xmlns:a16="http://schemas.microsoft.com/office/drawing/2014/main" id="{4D3C98C3-4EE6-88F7-4DE3-749FC674691A}"/>
              </a:ext>
            </a:extLst>
          </p:cNvPr>
          <p:cNvSpPr>
            <a:spLocks noGrp="1"/>
          </p:cNvSpPr>
          <p:nvPr>
            <p:ph sz="half" idx="2"/>
          </p:nvPr>
        </p:nvSpPr>
        <p:spPr/>
        <p:txBody>
          <a:bodyPr>
            <a:normAutofit fontScale="92500" lnSpcReduction="10000"/>
          </a:bodyPr>
          <a:lstStyle/>
          <a:p>
            <a:pPr algn="l"/>
            <a:r>
              <a:rPr lang="en-US" sz="2800" b="1" i="0" dirty="0">
                <a:effectLst/>
                <a:latin typeface="Söhne"/>
              </a:rPr>
              <a:t>Software Requirements:</a:t>
            </a:r>
          </a:p>
          <a:p>
            <a:pPr algn="l">
              <a:buFont typeface="+mj-lt"/>
              <a:buAutoNum type="arabicPeriod"/>
            </a:pPr>
            <a:r>
              <a:rPr lang="en-US" sz="2800" i="0" dirty="0">
                <a:solidFill>
                  <a:srgbClr val="374151"/>
                </a:solidFill>
                <a:effectLst/>
                <a:latin typeface="Söhne"/>
              </a:rPr>
              <a:t>Embedded C Compiler</a:t>
            </a:r>
          </a:p>
          <a:p>
            <a:pPr algn="l">
              <a:buFont typeface="+mj-lt"/>
              <a:buAutoNum type="arabicPeriod"/>
            </a:pPr>
            <a:r>
              <a:rPr lang="en-US" sz="2800" i="0" dirty="0">
                <a:solidFill>
                  <a:srgbClr val="374151"/>
                </a:solidFill>
                <a:effectLst/>
                <a:latin typeface="Söhne"/>
              </a:rPr>
              <a:t>Integrated Development Environment (IDE)</a:t>
            </a:r>
          </a:p>
          <a:p>
            <a:pPr algn="l">
              <a:buFont typeface="+mj-lt"/>
              <a:buAutoNum type="arabicPeriod"/>
            </a:pPr>
            <a:r>
              <a:rPr lang="en-US" sz="2800" i="0" dirty="0">
                <a:solidFill>
                  <a:srgbClr val="374151"/>
                </a:solidFill>
                <a:effectLst/>
                <a:latin typeface="Söhne"/>
              </a:rPr>
              <a:t>Motor Control Code</a:t>
            </a:r>
          </a:p>
          <a:p>
            <a:pPr algn="l">
              <a:buFont typeface="+mj-lt"/>
              <a:buAutoNum type="arabicPeriod"/>
            </a:pPr>
            <a:r>
              <a:rPr lang="en-US" sz="2800" i="0" dirty="0">
                <a:solidFill>
                  <a:srgbClr val="374151"/>
                </a:solidFill>
                <a:effectLst/>
                <a:latin typeface="Söhne"/>
              </a:rPr>
              <a:t>Bluetooth Communication Code</a:t>
            </a:r>
          </a:p>
          <a:p>
            <a:pPr algn="l">
              <a:buFont typeface="+mj-lt"/>
              <a:buAutoNum type="arabicPeriod"/>
            </a:pPr>
            <a:r>
              <a:rPr lang="en-US" sz="2800" i="0" dirty="0">
                <a:solidFill>
                  <a:srgbClr val="374151"/>
                </a:solidFill>
                <a:effectLst/>
                <a:latin typeface="Söhne"/>
              </a:rPr>
              <a:t>Control Interface</a:t>
            </a:r>
          </a:p>
          <a:p>
            <a:pPr algn="l">
              <a:buFont typeface="+mj-lt"/>
              <a:buAutoNum type="arabicPeriod"/>
            </a:pPr>
            <a:r>
              <a:rPr lang="en-US" sz="2800" i="0" dirty="0">
                <a:solidFill>
                  <a:srgbClr val="374151"/>
                </a:solidFill>
                <a:effectLst/>
                <a:latin typeface="Söhne"/>
              </a:rPr>
              <a:t>Driver Libraries</a:t>
            </a:r>
          </a:p>
          <a:p>
            <a:pPr algn="l">
              <a:buFont typeface="+mj-lt"/>
              <a:buAutoNum type="arabicPeriod"/>
            </a:pPr>
            <a:r>
              <a:rPr lang="en-US" sz="2800" i="0" dirty="0">
                <a:solidFill>
                  <a:srgbClr val="374151"/>
                </a:solidFill>
                <a:effectLst/>
                <a:latin typeface="Söhne"/>
              </a:rPr>
              <a:t>Optional: Feedback Control Code</a:t>
            </a:r>
          </a:p>
          <a:p>
            <a:pPr algn="l">
              <a:buFont typeface="+mj-lt"/>
              <a:buAutoNum type="arabicPeriod"/>
            </a:pPr>
            <a:r>
              <a:rPr lang="en-US" sz="2800" i="0" dirty="0">
                <a:solidFill>
                  <a:srgbClr val="374151"/>
                </a:solidFill>
                <a:effectLst/>
                <a:latin typeface="Söhne"/>
              </a:rPr>
              <a:t>Documentation</a:t>
            </a:r>
          </a:p>
          <a:p>
            <a:endParaRPr lang="en-IN" dirty="0"/>
          </a:p>
        </p:txBody>
      </p:sp>
    </p:spTree>
    <p:extLst>
      <p:ext uri="{BB962C8B-B14F-4D97-AF65-F5344CB8AC3E}">
        <p14:creationId xmlns:p14="http://schemas.microsoft.com/office/powerpoint/2010/main" val="22622367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FEF42AD-C34C-C7AE-5F4C-E787CB8692B2}"/>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a:solidFill>
                  <a:srgbClr val="FFFFFF"/>
                </a:solidFill>
                <a:latin typeface="+mj-lt"/>
                <a:ea typeface="+mj-ea"/>
                <a:cs typeface="+mj-cs"/>
              </a:rPr>
              <a:t>BLOCK DIAGRAM</a:t>
            </a:r>
            <a:br>
              <a:rPr lang="en-US" sz="3600" kern="1200">
                <a:solidFill>
                  <a:srgbClr val="FFFFFF"/>
                </a:solidFill>
                <a:latin typeface="+mj-lt"/>
                <a:ea typeface="+mj-ea"/>
                <a:cs typeface="+mj-cs"/>
              </a:rPr>
            </a:br>
            <a:endParaRPr lang="en-US" sz="3600" kern="1200">
              <a:solidFill>
                <a:srgbClr val="FFFFFF"/>
              </a:solidFill>
              <a:latin typeface="+mj-lt"/>
              <a:ea typeface="+mj-ea"/>
              <a:cs typeface="+mj-cs"/>
            </a:endParaRPr>
          </a:p>
        </p:txBody>
      </p:sp>
      <p:pic>
        <p:nvPicPr>
          <p:cNvPr id="4" name="Content Placeholder 3">
            <a:extLst>
              <a:ext uri="{FF2B5EF4-FFF2-40B4-BE49-F238E27FC236}">
                <a16:creationId xmlns:a16="http://schemas.microsoft.com/office/drawing/2014/main" id="{D12CC0B0-E949-A55F-07FC-068EEF405A7A}"/>
              </a:ext>
            </a:extLst>
          </p:cNvPr>
          <p:cNvPicPr>
            <a:picLocks noGrp="1" noChangeAspect="1"/>
          </p:cNvPicPr>
          <p:nvPr>
            <p:ph idx="1"/>
          </p:nvPr>
        </p:nvPicPr>
        <p:blipFill>
          <a:blip r:embed="rId2"/>
          <a:stretch>
            <a:fillRect/>
          </a:stretch>
        </p:blipFill>
        <p:spPr>
          <a:xfrm>
            <a:off x="4777316" y="1368198"/>
            <a:ext cx="6780700" cy="4119274"/>
          </a:xfrm>
          <a:prstGeom prst="rect">
            <a:avLst/>
          </a:prstGeom>
        </p:spPr>
      </p:pic>
    </p:spTree>
    <p:extLst>
      <p:ext uri="{BB962C8B-B14F-4D97-AF65-F5344CB8AC3E}">
        <p14:creationId xmlns:p14="http://schemas.microsoft.com/office/powerpoint/2010/main" val="30580810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ADBE9B-C881-539B-38AF-8D6F531E6FC4}"/>
              </a:ext>
            </a:extLst>
          </p:cNvPr>
          <p:cNvSpPr>
            <a:spLocks noGrp="1"/>
          </p:cNvSpPr>
          <p:nvPr>
            <p:ph type="title"/>
          </p:nvPr>
        </p:nvSpPr>
        <p:spPr/>
        <p:txBody>
          <a:bodyPr/>
          <a:lstStyle/>
          <a:p>
            <a:r>
              <a:rPr lang="en-IN" i="1" u="none" strike="noStrike" dirty="0">
                <a:effectLst/>
                <a:latin typeface="arial" panose="020B0604020202020204" pitchFamily="34" charset="0"/>
                <a:hlinkClick r:id="rId2">
                  <a:extLst>
                    <a:ext uri="{A12FA001-AC4F-418D-AE19-62706E023703}">
                      <ahyp:hlinkClr xmlns:ahyp="http://schemas.microsoft.com/office/drawing/2018/hyperlinkcolor" val="tx"/>
                    </a:ext>
                  </a:extLst>
                </a:hlinkClick>
              </a:rPr>
              <a:t>circuit</a:t>
            </a:r>
            <a:r>
              <a:rPr lang="en-IN" i="0" u="none" strike="noStrike" dirty="0">
                <a:effectLst/>
                <a:latin typeface="arial" panose="020B0604020202020204" pitchFamily="34" charset="0"/>
                <a:hlinkClick r:id="rId2">
                  <a:extLst>
                    <a:ext uri="{A12FA001-AC4F-418D-AE19-62706E023703}">
                      <ahyp:hlinkClr xmlns:ahyp="http://schemas.microsoft.com/office/drawing/2018/hyperlinkcolor" val="tx"/>
                    </a:ext>
                  </a:extLst>
                </a:hlinkClick>
              </a:rPr>
              <a:t> </a:t>
            </a:r>
            <a:r>
              <a:rPr lang="en-IN" i="1" u="none" strike="noStrike" dirty="0">
                <a:effectLst/>
                <a:latin typeface="arial" panose="020B0604020202020204" pitchFamily="34" charset="0"/>
                <a:hlinkClick r:id="rId2">
                  <a:extLst>
                    <a:ext uri="{A12FA001-AC4F-418D-AE19-62706E023703}">
                      <ahyp:hlinkClr xmlns:ahyp="http://schemas.microsoft.com/office/drawing/2018/hyperlinkcolor" val="tx"/>
                    </a:ext>
                  </a:extLst>
                </a:hlinkClick>
              </a:rPr>
              <a:t>diagram</a:t>
            </a:r>
            <a:endParaRPr lang="en-IN" dirty="0"/>
          </a:p>
        </p:txBody>
      </p:sp>
      <p:pic>
        <p:nvPicPr>
          <p:cNvPr id="3" name="Picture 2">
            <a:extLst>
              <a:ext uri="{FF2B5EF4-FFF2-40B4-BE49-F238E27FC236}">
                <a16:creationId xmlns:a16="http://schemas.microsoft.com/office/drawing/2014/main" id="{01983C32-7A67-BDD6-F395-5064B4D9845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03445" y="2085975"/>
            <a:ext cx="7688424" cy="4076700"/>
          </a:xfrm>
          <a:prstGeom prst="rect">
            <a:avLst/>
          </a:prstGeom>
          <a:noFill/>
          <a:ln>
            <a:noFill/>
          </a:ln>
        </p:spPr>
      </p:pic>
    </p:spTree>
    <p:extLst>
      <p:ext uri="{BB962C8B-B14F-4D97-AF65-F5344CB8AC3E}">
        <p14:creationId xmlns:p14="http://schemas.microsoft.com/office/powerpoint/2010/main" val="31808794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9F47D6-E9C7-0F7B-C370-1D8B7472B414}"/>
              </a:ext>
            </a:extLst>
          </p:cNvPr>
          <p:cNvSpPr>
            <a:spLocks noGrp="1"/>
          </p:cNvSpPr>
          <p:nvPr>
            <p:ph type="title"/>
          </p:nvPr>
        </p:nvSpPr>
        <p:spPr>
          <a:xfrm>
            <a:off x="457200" y="668050"/>
            <a:ext cx="9484191" cy="507608"/>
          </a:xfrm>
        </p:spPr>
        <p:txBody>
          <a:bodyPr>
            <a:normAutofit fontScale="90000"/>
          </a:bodyPr>
          <a:lstStyle/>
          <a:p>
            <a:r>
              <a:rPr lang="en-US" dirty="0"/>
              <a:t>PROJECT DESCRIPTION</a:t>
            </a:r>
            <a:r>
              <a:rPr lang="en-US" dirty="0">
                <a:ln w="0"/>
                <a:effectLst>
                  <a:outerShdw blurRad="38100" dist="19050" dir="2700000" algn="tl" rotWithShape="0">
                    <a:schemeClr val="dk1">
                      <a:alpha val="40000"/>
                    </a:schemeClr>
                  </a:outerShdw>
                </a:effectLst>
                <a:latin typeface="Poppins"/>
                <a:cs typeface="Poppins"/>
              </a:rPr>
              <a:t> </a:t>
            </a:r>
            <a:br>
              <a:rPr lang="en-US" dirty="0">
                <a:ln w="0"/>
                <a:effectLst>
                  <a:outerShdw blurRad="38100" dist="19050" dir="2700000" algn="tl" rotWithShape="0">
                    <a:schemeClr val="dk1">
                      <a:alpha val="40000"/>
                    </a:schemeClr>
                  </a:outerShdw>
                </a:effectLst>
                <a:latin typeface="Poppins" panose="00000500000000000000" pitchFamily="2" charset="0"/>
                <a:cs typeface="Poppins" panose="00000500000000000000" pitchFamily="2" charset="0"/>
              </a:rPr>
            </a:br>
            <a:endParaRPr lang="en-IN" dirty="0"/>
          </a:p>
        </p:txBody>
      </p:sp>
      <p:graphicFrame>
        <p:nvGraphicFramePr>
          <p:cNvPr id="5" name="Content Placeholder 2">
            <a:extLst>
              <a:ext uri="{FF2B5EF4-FFF2-40B4-BE49-F238E27FC236}">
                <a16:creationId xmlns:a16="http://schemas.microsoft.com/office/drawing/2014/main" id="{63C567DA-C237-F144-57BA-35B9E4977CF7}"/>
              </a:ext>
            </a:extLst>
          </p:cNvPr>
          <p:cNvGraphicFramePr>
            <a:graphicFrameLocks noGrp="1"/>
          </p:cNvGraphicFramePr>
          <p:nvPr>
            <p:ph idx="1"/>
            <p:extLst>
              <p:ext uri="{D42A27DB-BD31-4B8C-83A1-F6EECF244321}">
                <p14:modId xmlns:p14="http://schemas.microsoft.com/office/powerpoint/2010/main" val="2336952778"/>
              </p:ext>
            </p:extLst>
          </p:nvPr>
        </p:nvGraphicFramePr>
        <p:xfrm>
          <a:off x="457200" y="1063690"/>
          <a:ext cx="9484254" cy="511327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291102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ECC07320-C2CA-4E29-8481-9D9E143C7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41413589-AE81-A92D-E84C-3F322A430370}"/>
              </a:ext>
            </a:extLst>
          </p:cNvPr>
          <p:cNvPicPr>
            <a:picLocks noChangeAspect="1"/>
          </p:cNvPicPr>
          <p:nvPr/>
        </p:nvPicPr>
        <p:blipFill rotWithShape="1">
          <a:blip r:embed="rId2"/>
          <a:srcRect l="19278" r="1" b="1"/>
          <a:stretch/>
        </p:blipFill>
        <p:spPr>
          <a:xfrm>
            <a:off x="2522358" y="10"/>
            <a:ext cx="9669642" cy="6857990"/>
          </a:xfrm>
          <a:prstGeom prst="rect">
            <a:avLst/>
          </a:prstGeom>
        </p:spPr>
      </p:pic>
      <p:sp>
        <p:nvSpPr>
          <p:cNvPr id="21" name="Rectangle 20">
            <a:extLst>
              <a:ext uri="{FF2B5EF4-FFF2-40B4-BE49-F238E27FC236}">
                <a16:creationId xmlns:a16="http://schemas.microsoft.com/office/drawing/2014/main" id="{178FB36B-5BFE-42CA-BC60-1115E0D95E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96486E4-6429-AC2C-F038-8DF53979F3DF}"/>
              </a:ext>
            </a:extLst>
          </p:cNvPr>
          <p:cNvSpPr>
            <a:spLocks noGrp="1"/>
          </p:cNvSpPr>
          <p:nvPr>
            <p:ph type="title"/>
          </p:nvPr>
        </p:nvSpPr>
        <p:spPr>
          <a:xfrm>
            <a:off x="952228" y="743447"/>
            <a:ext cx="3973385" cy="3692028"/>
          </a:xfrm>
          <a:noFill/>
        </p:spPr>
        <p:txBody>
          <a:bodyPr vert="horz" lIns="91440" tIns="45720" rIns="91440" bIns="45720" rtlCol="0" anchor="b">
            <a:normAutofit/>
          </a:bodyPr>
          <a:lstStyle/>
          <a:p>
            <a:r>
              <a:rPr lang="en-US" sz="5200"/>
              <a:t>THANK YOU </a:t>
            </a:r>
          </a:p>
        </p:txBody>
      </p:sp>
      <p:sp>
        <p:nvSpPr>
          <p:cNvPr id="4" name="TextBox 3">
            <a:extLst>
              <a:ext uri="{FF2B5EF4-FFF2-40B4-BE49-F238E27FC236}">
                <a16:creationId xmlns:a16="http://schemas.microsoft.com/office/drawing/2014/main" id="{9CA67723-F994-57D2-AA1A-58ADD646C70A}"/>
              </a:ext>
            </a:extLst>
          </p:cNvPr>
          <p:cNvSpPr txBox="1"/>
          <p:nvPr/>
        </p:nvSpPr>
        <p:spPr>
          <a:xfrm>
            <a:off x="761802" y="2743200"/>
            <a:ext cx="4646905" cy="3613149"/>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endParaRPr lang="en-US" sz="500" dirty="0"/>
          </a:p>
        </p:txBody>
      </p:sp>
    </p:spTree>
    <p:extLst>
      <p:ext uri="{BB962C8B-B14F-4D97-AF65-F5344CB8AC3E}">
        <p14:creationId xmlns:p14="http://schemas.microsoft.com/office/powerpoint/2010/main" val="216893785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27</TotalTime>
  <Words>551</Words>
  <Application>Microsoft Office PowerPoint</Application>
  <PresentationFormat>Widescreen</PresentationFormat>
  <Paragraphs>38</Paragraphs>
  <Slides>7</Slides>
  <Notes>0</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7</vt:i4>
      </vt:variant>
    </vt:vector>
  </HeadingPairs>
  <TitlesOfParts>
    <vt:vector size="16" baseType="lpstr">
      <vt:lpstr>Aptos</vt:lpstr>
      <vt:lpstr>Aptos Display</vt:lpstr>
      <vt:lpstr>arial</vt:lpstr>
      <vt:lpstr>arial</vt:lpstr>
      <vt:lpstr>Calibri</vt:lpstr>
      <vt:lpstr>Poppins</vt:lpstr>
      <vt:lpstr>Söhne</vt:lpstr>
      <vt:lpstr>Times New Roman</vt:lpstr>
      <vt:lpstr>Office Theme</vt:lpstr>
      <vt:lpstr>BLUETOOTH CONTROLLED ROBOTIC ARM USING 8051 MICROCONTROLLER</vt:lpstr>
      <vt:lpstr>INTRODUCTION </vt:lpstr>
      <vt:lpstr>HARDWARE &amp; SOFTWARE REQUIREMENTS </vt:lpstr>
      <vt:lpstr>BLOCK DIAGRAM </vt:lpstr>
      <vt:lpstr>circuit diagram</vt:lpstr>
      <vt:lpstr>PROJECT DESCRIPTION  </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BLUETOOTH CONTROLLED ROBOTIC ARM USING 8051 MICROCONTROLLER</dc:title>
  <dc:creator>sai vivek batchala</dc:creator>
  <cp:lastModifiedBy>sai vivek batchala</cp:lastModifiedBy>
  <cp:revision>1</cp:revision>
  <dcterms:created xsi:type="dcterms:W3CDTF">2024-03-13T02:38:36Z</dcterms:created>
  <dcterms:modified xsi:type="dcterms:W3CDTF">2024-03-13T03:05:55Z</dcterms:modified>
</cp:coreProperties>
</file>